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5" r:id="rId1"/>
  </p:sldMasterIdLst>
  <p:sldIdLst>
    <p:sldId id="256" r:id="rId2"/>
    <p:sldId id="303" r:id="rId3"/>
    <p:sldId id="295" r:id="rId4"/>
    <p:sldId id="296" r:id="rId5"/>
    <p:sldId id="297" r:id="rId6"/>
    <p:sldId id="283" r:id="rId7"/>
    <p:sldId id="285" r:id="rId8"/>
    <p:sldId id="286" r:id="rId9"/>
    <p:sldId id="289" r:id="rId10"/>
    <p:sldId id="290" r:id="rId11"/>
    <p:sldId id="287" r:id="rId12"/>
    <p:sldId id="288" r:id="rId13"/>
    <p:sldId id="302" r:id="rId14"/>
    <p:sldId id="294" r:id="rId15"/>
    <p:sldId id="268" r:id="rId16"/>
    <p:sldId id="276" r:id="rId17"/>
    <p:sldId id="263" r:id="rId18"/>
    <p:sldId id="259" r:id="rId19"/>
    <p:sldId id="301" r:id="rId20"/>
    <p:sldId id="321" r:id="rId21"/>
    <p:sldId id="322" r:id="rId22"/>
    <p:sldId id="265" r:id="rId23"/>
    <p:sldId id="266" r:id="rId24"/>
    <p:sldId id="300" r:id="rId25"/>
    <p:sldId id="315" r:id="rId26"/>
    <p:sldId id="317" r:id="rId27"/>
    <p:sldId id="318" r:id="rId28"/>
    <p:sldId id="319" r:id="rId29"/>
    <p:sldId id="320" r:id="rId30"/>
    <p:sldId id="304" r:id="rId31"/>
    <p:sldId id="305" r:id="rId32"/>
    <p:sldId id="306" r:id="rId33"/>
    <p:sldId id="307" r:id="rId34"/>
    <p:sldId id="308" r:id="rId35"/>
    <p:sldId id="309" r:id="rId36"/>
    <p:sldId id="310" r:id="rId37"/>
    <p:sldId id="311" r:id="rId38"/>
    <p:sldId id="312" r:id="rId39"/>
    <p:sldId id="313" r:id="rId40"/>
    <p:sldId id="314" r:id="rId41"/>
    <p:sldId id="280" r:id="rId42"/>
    <p:sldId id="337" r:id="rId43"/>
    <p:sldId id="324" r:id="rId44"/>
    <p:sldId id="327" r:id="rId45"/>
    <p:sldId id="325" r:id="rId46"/>
    <p:sldId id="326" r:id="rId47"/>
    <p:sldId id="328" r:id="rId48"/>
    <p:sldId id="334" r:id="rId49"/>
    <p:sldId id="329" r:id="rId50"/>
    <p:sldId id="330" r:id="rId51"/>
    <p:sldId id="331" r:id="rId52"/>
    <p:sldId id="333" r:id="rId53"/>
    <p:sldId id="332" r:id="rId54"/>
    <p:sldId id="335" r:id="rId55"/>
    <p:sldId id="291" r:id="rId56"/>
    <p:sldId id="338"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0"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8" Type="http://schemas.openxmlformats.org/officeDocument/2006/relationships/hyperlink" Target="https://arxiv.org/search/cs?searchtype=author&amp;query=Gordon%2C+S+M" TargetMode="External"/><Relationship Id="rId13" Type="http://schemas.openxmlformats.org/officeDocument/2006/relationships/hyperlink" Target="https://www.frontiersin.org/people/u/970516" TargetMode="External"/><Relationship Id="rId18" Type="http://schemas.openxmlformats.org/officeDocument/2006/relationships/hyperlink" Target="https://eeglab.org/tutorials/05_Preprocess/" TargetMode="External"/><Relationship Id="rId3" Type="http://schemas.openxmlformats.org/officeDocument/2006/relationships/hyperlink" Target="https://data.eurochamp.org/edf-converter/" TargetMode="External"/><Relationship Id="rId7" Type="http://schemas.openxmlformats.org/officeDocument/2006/relationships/hyperlink" Target="https://arxiv.org/search/cs?searchtype=author&amp;query=Waytowich%2C+N+R" TargetMode="External"/><Relationship Id="rId12" Type="http://schemas.openxmlformats.org/officeDocument/2006/relationships/hyperlink" Target="https://www.frontiersin.org/people/u/1076484" TargetMode="External"/><Relationship Id="rId17" Type="http://schemas.openxmlformats.org/officeDocument/2006/relationships/hyperlink" Target="https://physionet.org/content/eegmmidb/1.0.0/" TargetMode="External"/><Relationship Id="rId2" Type="http://schemas.openxmlformats.org/officeDocument/2006/relationships/hyperlink" Target="https://towardsdatascience.com/a-beginners-guide-to-brain-computer-interface-and-convolutional-neural-networks-9f35bd4af948" TargetMode="External"/><Relationship Id="rId16" Type="http://schemas.openxmlformats.org/officeDocument/2006/relationships/hyperlink" Target="https://www.frontiersin.org/people/u/621520" TargetMode="External"/><Relationship Id="rId1" Type="http://schemas.openxmlformats.org/officeDocument/2006/relationships/hyperlink" Target="https://www.emotiv.com/eeg-guide/" TargetMode="External"/><Relationship Id="rId6" Type="http://schemas.openxmlformats.org/officeDocument/2006/relationships/hyperlink" Target="https://arxiv.org/search/cs?searchtype=author&amp;query=Solon%2C+A+J" TargetMode="External"/><Relationship Id="rId11" Type="http://schemas.openxmlformats.org/officeDocument/2006/relationships/hyperlink" Target="https://isip.piconepress.com/projects/tuh_eeg/html/downloads.shtml#c_tueg" TargetMode="External"/><Relationship Id="rId5" Type="http://schemas.openxmlformats.org/officeDocument/2006/relationships/hyperlink" Target="https://arxiv.org/search/cs?searchtype=author&amp;query=Lawhern%2C+V+J" TargetMode="External"/><Relationship Id="rId15" Type="http://schemas.openxmlformats.org/officeDocument/2006/relationships/hyperlink" Target="https://www.frontiersin.org/people/u/969016" TargetMode="External"/><Relationship Id="rId10" Type="http://schemas.openxmlformats.org/officeDocument/2006/relationships/hyperlink" Target="https://arxiv.org/search/cs?searchtype=author&amp;query=Lance%2C+B+J" TargetMode="External"/><Relationship Id="rId4" Type="http://schemas.openxmlformats.org/officeDocument/2006/relationships/hyperlink" Target="https://www.mathworks.com/help/deeplearning/ug/transfer-learning-using-alexnet.html" TargetMode="External"/><Relationship Id="rId9" Type="http://schemas.openxmlformats.org/officeDocument/2006/relationships/hyperlink" Target="https://arxiv.org/search/cs?searchtype=author&amp;query=Hung%2C+C+P" TargetMode="External"/><Relationship Id="rId14" Type="http://schemas.openxmlformats.org/officeDocument/2006/relationships/hyperlink" Target="https://www.frontiersin.org/people/u/1076512" TargetMode="External"/></Relationships>
</file>

<file path=ppt/diagrams/_rels/drawing1.xml.rels><?xml version="1.0" encoding="UTF-8" standalone="yes"?>
<Relationships xmlns="http://schemas.openxmlformats.org/package/2006/relationships"><Relationship Id="rId8" Type="http://schemas.openxmlformats.org/officeDocument/2006/relationships/hyperlink" Target="https://arxiv.org/search/cs?searchtype=author&amp;query=Gordon%2C+S+M" TargetMode="External"/><Relationship Id="rId13" Type="http://schemas.openxmlformats.org/officeDocument/2006/relationships/hyperlink" Target="https://www.frontiersin.org/people/u/970516" TargetMode="External"/><Relationship Id="rId18" Type="http://schemas.openxmlformats.org/officeDocument/2006/relationships/hyperlink" Target="https://eeglab.org/tutorials/05_Preprocess/" TargetMode="External"/><Relationship Id="rId3" Type="http://schemas.openxmlformats.org/officeDocument/2006/relationships/hyperlink" Target="https://data.eurochamp.org/edf-converter/" TargetMode="External"/><Relationship Id="rId7" Type="http://schemas.openxmlformats.org/officeDocument/2006/relationships/hyperlink" Target="https://arxiv.org/search/cs?searchtype=author&amp;query=Waytowich%2C+N+R" TargetMode="External"/><Relationship Id="rId12" Type="http://schemas.openxmlformats.org/officeDocument/2006/relationships/hyperlink" Target="https://www.frontiersin.org/people/u/1076484" TargetMode="External"/><Relationship Id="rId17" Type="http://schemas.openxmlformats.org/officeDocument/2006/relationships/hyperlink" Target="https://physionet.org/content/eegmmidb/1.0.0/" TargetMode="External"/><Relationship Id="rId2" Type="http://schemas.openxmlformats.org/officeDocument/2006/relationships/hyperlink" Target="https://towardsdatascience.com/a-beginners-guide-to-brain-computer-interface-and-convolutional-neural-networks-9f35bd4af948" TargetMode="External"/><Relationship Id="rId16" Type="http://schemas.openxmlformats.org/officeDocument/2006/relationships/hyperlink" Target="https://www.frontiersin.org/people/u/621520" TargetMode="External"/><Relationship Id="rId1" Type="http://schemas.openxmlformats.org/officeDocument/2006/relationships/hyperlink" Target="https://www.emotiv.com/eeg-guide/" TargetMode="External"/><Relationship Id="rId6" Type="http://schemas.openxmlformats.org/officeDocument/2006/relationships/hyperlink" Target="https://arxiv.org/search/cs?searchtype=author&amp;query=Solon%2C+A+J" TargetMode="External"/><Relationship Id="rId11" Type="http://schemas.openxmlformats.org/officeDocument/2006/relationships/hyperlink" Target="https://isip.piconepress.com/projects/tuh_eeg/html/downloads.shtml#c_tueg" TargetMode="External"/><Relationship Id="rId5" Type="http://schemas.openxmlformats.org/officeDocument/2006/relationships/hyperlink" Target="https://arxiv.org/search/cs?searchtype=author&amp;query=Lawhern%2C+V+J" TargetMode="External"/><Relationship Id="rId15" Type="http://schemas.openxmlformats.org/officeDocument/2006/relationships/hyperlink" Target="https://www.frontiersin.org/people/u/969016" TargetMode="External"/><Relationship Id="rId10" Type="http://schemas.openxmlformats.org/officeDocument/2006/relationships/hyperlink" Target="https://arxiv.org/search/cs?searchtype=author&amp;query=Lance%2C+B+J" TargetMode="External"/><Relationship Id="rId4" Type="http://schemas.openxmlformats.org/officeDocument/2006/relationships/hyperlink" Target="https://www.mathworks.com/help/deeplearning/ug/transfer-learning-using-alexnet.html" TargetMode="External"/><Relationship Id="rId9" Type="http://schemas.openxmlformats.org/officeDocument/2006/relationships/hyperlink" Target="https://arxiv.org/search/cs?searchtype=author&amp;query=Hung%2C+C+P" TargetMode="External"/><Relationship Id="rId14" Type="http://schemas.openxmlformats.org/officeDocument/2006/relationships/hyperlink" Target="https://www.frontiersin.org/people/u/1076512"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2D0C6B-1DB8-43CE-9E37-54C96B78E09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B0722E2-DD5F-45F6-A3E4-3DE2BF357A38}">
      <dgm:prSet custT="1"/>
      <dgm:spPr/>
      <dgm:t>
        <a:bodyPr/>
        <a:lstStyle/>
        <a:p>
          <a:r>
            <a:rPr lang="en-US" sz="1000" dirty="0">
              <a:hlinkClick xmlns:r="http://schemas.openxmlformats.org/officeDocument/2006/relationships" r:id="rId1"/>
            </a:rPr>
            <a:t>The Introductory Guide to EEG (Electroencephalography) – EMOTIV</a:t>
          </a:r>
          <a:endParaRPr lang="en-US" sz="1000" dirty="0"/>
        </a:p>
      </dgm:t>
    </dgm:pt>
    <dgm:pt modelId="{DD07BF77-4262-45AF-91E1-CB2252877A35}" type="parTrans" cxnId="{0550EDB9-9640-427B-B12B-AA560B7B3707}">
      <dgm:prSet/>
      <dgm:spPr/>
      <dgm:t>
        <a:bodyPr/>
        <a:lstStyle/>
        <a:p>
          <a:endParaRPr lang="en-US"/>
        </a:p>
      </dgm:t>
    </dgm:pt>
    <dgm:pt modelId="{6EA19BCF-3EAA-4603-B5B4-42A33FEF0F69}" type="sibTrans" cxnId="{0550EDB9-9640-427B-B12B-AA560B7B3707}">
      <dgm:prSet/>
      <dgm:spPr/>
      <dgm:t>
        <a:bodyPr/>
        <a:lstStyle/>
        <a:p>
          <a:endParaRPr lang="en-US"/>
        </a:p>
      </dgm:t>
    </dgm:pt>
    <dgm:pt modelId="{80391183-F548-4077-B510-D8B558A2523A}">
      <dgm:prSet custT="1"/>
      <dgm:spPr/>
      <dgm:t>
        <a:bodyPr/>
        <a:lstStyle/>
        <a:p>
          <a:r>
            <a:rPr lang="en-US" sz="1000" dirty="0"/>
            <a:t>A brain–computer interface using</a:t>
          </a:r>
          <a:r>
            <a:rPr lang="tr-TR" sz="1000" dirty="0"/>
            <a:t> </a:t>
          </a:r>
          <a:r>
            <a:rPr lang="en-US" sz="1000" dirty="0"/>
            <a:t>electrocorticographic signals in humans</a:t>
          </a:r>
          <a:r>
            <a:rPr lang="tr-TR" sz="1000" dirty="0"/>
            <a:t> - </a:t>
          </a:r>
          <a:r>
            <a:rPr lang="tr-TR" sz="1000" dirty="0" err="1"/>
            <a:t>Eric</a:t>
          </a:r>
          <a:r>
            <a:rPr lang="tr-TR" sz="1000" dirty="0"/>
            <a:t> C </a:t>
          </a:r>
          <a:r>
            <a:rPr lang="tr-TR" sz="1000" dirty="0" err="1"/>
            <a:t>Leuthardt</a:t>
          </a:r>
          <a:r>
            <a:rPr lang="tr-TR" sz="1000" dirty="0"/>
            <a:t>, </a:t>
          </a:r>
          <a:r>
            <a:rPr lang="tr-TR" sz="1000" dirty="0" err="1"/>
            <a:t>Gerwin</a:t>
          </a:r>
          <a:r>
            <a:rPr lang="tr-TR" sz="1000" dirty="0"/>
            <a:t> </a:t>
          </a:r>
          <a:r>
            <a:rPr lang="tr-TR" sz="1000" dirty="0" err="1"/>
            <a:t>Schalk</a:t>
          </a:r>
          <a:r>
            <a:rPr lang="tr-TR" sz="1000" dirty="0"/>
            <a:t>, </a:t>
          </a:r>
          <a:r>
            <a:rPr lang="tr-TR" sz="1000" dirty="0" err="1"/>
            <a:t>Jonathan</a:t>
          </a:r>
          <a:r>
            <a:rPr lang="tr-TR" sz="1000" dirty="0"/>
            <a:t> R </a:t>
          </a:r>
          <a:r>
            <a:rPr lang="tr-TR" sz="1000" dirty="0" err="1"/>
            <a:t>Wolpaw,Jeffrey</a:t>
          </a:r>
          <a:r>
            <a:rPr lang="tr-TR" sz="1000" dirty="0"/>
            <a:t> G </a:t>
          </a:r>
          <a:r>
            <a:rPr lang="tr-TR" sz="1000" dirty="0" err="1"/>
            <a:t>Ojemann</a:t>
          </a:r>
          <a:r>
            <a:rPr lang="tr-TR" sz="1000" dirty="0"/>
            <a:t> </a:t>
          </a:r>
          <a:r>
            <a:rPr lang="tr-TR" sz="1000" dirty="0" err="1"/>
            <a:t>and</a:t>
          </a:r>
          <a:r>
            <a:rPr lang="tr-TR" sz="1000" dirty="0"/>
            <a:t> Daniel W Moran5</a:t>
          </a:r>
          <a:endParaRPr lang="en-US" sz="1000" dirty="0"/>
        </a:p>
      </dgm:t>
    </dgm:pt>
    <dgm:pt modelId="{B826F287-FC53-4097-A410-FFD5B28F6C4A}" type="parTrans" cxnId="{9409DA53-2D65-4187-9044-984EB4793295}">
      <dgm:prSet/>
      <dgm:spPr/>
      <dgm:t>
        <a:bodyPr/>
        <a:lstStyle/>
        <a:p>
          <a:endParaRPr lang="en-US"/>
        </a:p>
      </dgm:t>
    </dgm:pt>
    <dgm:pt modelId="{0F3EC767-D1B4-4540-9E61-AF1980A93A2B}" type="sibTrans" cxnId="{9409DA53-2D65-4187-9044-984EB4793295}">
      <dgm:prSet/>
      <dgm:spPr/>
      <dgm:t>
        <a:bodyPr/>
        <a:lstStyle/>
        <a:p>
          <a:endParaRPr lang="en-US"/>
        </a:p>
      </dgm:t>
    </dgm:pt>
    <dgm:pt modelId="{C59AC1A8-D131-48E8-A535-66E2E3365CE8}">
      <dgm:prSet custT="1"/>
      <dgm:spPr/>
      <dgm:t>
        <a:bodyPr/>
        <a:lstStyle/>
        <a:p>
          <a:r>
            <a:rPr lang="tr-TR" sz="1000" dirty="0"/>
            <a:t>Brain-</a:t>
          </a:r>
          <a:r>
            <a:rPr lang="tr-TR" sz="1000" dirty="0" err="1"/>
            <a:t>Computer</a:t>
          </a:r>
          <a:r>
            <a:rPr lang="tr-TR" sz="1000" dirty="0"/>
            <a:t> </a:t>
          </a:r>
          <a:r>
            <a:rPr lang="tr-TR" sz="1000" dirty="0" err="1"/>
            <a:t>Interfaces</a:t>
          </a:r>
          <a:r>
            <a:rPr lang="tr-TR" sz="1000" dirty="0"/>
            <a:t> in </a:t>
          </a:r>
          <a:r>
            <a:rPr lang="tr-TR" sz="1000" dirty="0" err="1"/>
            <a:t>Medicine</a:t>
          </a:r>
          <a:r>
            <a:rPr lang="tr-TR" sz="1000" dirty="0"/>
            <a:t> - </a:t>
          </a:r>
          <a:r>
            <a:rPr lang="en-US" sz="1000" dirty="0"/>
            <a:t>Jerry J. Shih, Dean J. </a:t>
          </a:r>
          <a:r>
            <a:rPr lang="en-US" sz="1000" dirty="0" err="1"/>
            <a:t>Krusienski</a:t>
          </a:r>
          <a:r>
            <a:rPr lang="en-US" sz="1000" dirty="0"/>
            <a:t> and Jonathan R. </a:t>
          </a:r>
          <a:r>
            <a:rPr lang="en-US" sz="1000" dirty="0" err="1"/>
            <a:t>Wolpawc</a:t>
          </a:r>
          <a:endParaRPr lang="en-US" sz="1000" dirty="0"/>
        </a:p>
      </dgm:t>
    </dgm:pt>
    <dgm:pt modelId="{A04F9694-3E12-4137-BA36-3649B5CC75A9}" type="parTrans" cxnId="{3E7DE6F2-EE67-4FC9-AE5B-864B4059E4AA}">
      <dgm:prSet/>
      <dgm:spPr/>
      <dgm:t>
        <a:bodyPr/>
        <a:lstStyle/>
        <a:p>
          <a:endParaRPr lang="en-US"/>
        </a:p>
      </dgm:t>
    </dgm:pt>
    <dgm:pt modelId="{5DDFFACA-A8C9-4B8F-9AF7-84DA1C9655EB}" type="sibTrans" cxnId="{3E7DE6F2-EE67-4FC9-AE5B-864B4059E4AA}">
      <dgm:prSet/>
      <dgm:spPr/>
      <dgm:t>
        <a:bodyPr/>
        <a:lstStyle/>
        <a:p>
          <a:endParaRPr lang="en-US"/>
        </a:p>
      </dgm:t>
    </dgm:pt>
    <dgm:pt modelId="{465FEF9F-51B6-44E8-B2DD-531131A93497}">
      <dgm:prSet custT="1"/>
      <dgm:spPr/>
      <dgm:t>
        <a:bodyPr/>
        <a:lstStyle/>
        <a:p>
          <a:r>
            <a:rPr lang="en-US" sz="1000"/>
            <a:t>Brain–computer interfaces for communication and control</a:t>
          </a:r>
          <a:r>
            <a:rPr lang="tr-TR" sz="1000"/>
            <a:t> - Jonathan R Wolpaw, Niels Birbaumer, Dennis J McFarlanda, Gert Pfurtschellere, Theresa M Vaughana</a:t>
          </a:r>
          <a:endParaRPr lang="en-US" sz="1000"/>
        </a:p>
      </dgm:t>
    </dgm:pt>
    <dgm:pt modelId="{851EAAA3-194C-42F8-923A-2FA075E9A6D6}" type="parTrans" cxnId="{B7249096-AC62-41E2-8E03-BA02837012B0}">
      <dgm:prSet/>
      <dgm:spPr/>
      <dgm:t>
        <a:bodyPr/>
        <a:lstStyle/>
        <a:p>
          <a:endParaRPr lang="en-US"/>
        </a:p>
      </dgm:t>
    </dgm:pt>
    <dgm:pt modelId="{A7A15902-CE8D-4F6D-980F-BCE382C057DB}" type="sibTrans" cxnId="{B7249096-AC62-41E2-8E03-BA02837012B0}">
      <dgm:prSet/>
      <dgm:spPr/>
      <dgm:t>
        <a:bodyPr/>
        <a:lstStyle/>
        <a:p>
          <a:endParaRPr lang="en-US"/>
        </a:p>
      </dgm:t>
    </dgm:pt>
    <dgm:pt modelId="{C7B43881-C924-4291-949B-FE8465C61F75}">
      <dgm:prSet custT="1"/>
      <dgm:spPr/>
      <dgm:t>
        <a:bodyPr/>
        <a:lstStyle/>
        <a:p>
          <a:r>
            <a:rPr lang="en-US" sz="1000" dirty="0">
              <a:hlinkClick xmlns:r="http://schemas.openxmlformats.org/officeDocument/2006/relationships" r:id="rId2"/>
            </a:rPr>
            <a:t>A Beginner’s Guide to Brain-Computer Interface and Convolutional Neural Networks | by Alexandre </a:t>
          </a:r>
          <a:r>
            <a:rPr lang="en-US" sz="1000" dirty="0" err="1">
              <a:hlinkClick xmlns:r="http://schemas.openxmlformats.org/officeDocument/2006/relationships" r:id="rId2"/>
            </a:rPr>
            <a:t>Gonfalonieri</a:t>
          </a:r>
          <a:r>
            <a:rPr lang="en-US" sz="1000" dirty="0">
              <a:hlinkClick xmlns:r="http://schemas.openxmlformats.org/officeDocument/2006/relationships" r:id="rId2"/>
            </a:rPr>
            <a:t> | Towards Data Science</a:t>
          </a:r>
          <a:endParaRPr lang="en-US" sz="1000" dirty="0"/>
        </a:p>
      </dgm:t>
    </dgm:pt>
    <dgm:pt modelId="{357D1A50-4F67-4A65-A12E-06D44BA3A605}" type="parTrans" cxnId="{6E9C970B-BB31-48B5-BA74-F19F9530904F}">
      <dgm:prSet/>
      <dgm:spPr/>
      <dgm:t>
        <a:bodyPr/>
        <a:lstStyle/>
        <a:p>
          <a:endParaRPr lang="en-US"/>
        </a:p>
      </dgm:t>
    </dgm:pt>
    <dgm:pt modelId="{4B9734B5-5FEB-4974-AFD1-C797765D1CDE}" type="sibTrans" cxnId="{6E9C970B-BB31-48B5-BA74-F19F9530904F}">
      <dgm:prSet/>
      <dgm:spPr/>
      <dgm:t>
        <a:bodyPr/>
        <a:lstStyle/>
        <a:p>
          <a:endParaRPr lang="en-US"/>
        </a:p>
      </dgm:t>
    </dgm:pt>
    <dgm:pt modelId="{0807C12B-1C4F-44E1-9860-0F62BD8C0CCF}">
      <dgm:prSet custT="1"/>
      <dgm:spPr/>
      <dgm:t>
        <a:bodyPr/>
        <a:lstStyle/>
        <a:p>
          <a:r>
            <a:rPr lang="en-US" sz="1000"/>
            <a:t>World’s fastest brain-computer interface: Combining EEG2Code with deep learning</a:t>
          </a:r>
          <a:r>
            <a:rPr lang="tr-TR" sz="1000"/>
            <a:t> - Sebastian Nagel, Martin Spüler</a:t>
          </a:r>
          <a:endParaRPr lang="en-US" sz="1000"/>
        </a:p>
      </dgm:t>
    </dgm:pt>
    <dgm:pt modelId="{73D0364F-D5C1-4366-B129-AF96BB71721E}" type="parTrans" cxnId="{006C3FC3-CF70-4B6F-A780-7A3B52653D4E}">
      <dgm:prSet/>
      <dgm:spPr/>
      <dgm:t>
        <a:bodyPr/>
        <a:lstStyle/>
        <a:p>
          <a:endParaRPr lang="en-US"/>
        </a:p>
      </dgm:t>
    </dgm:pt>
    <dgm:pt modelId="{0D4BA4CC-867C-4609-AD26-ABA840F9B2A7}" type="sibTrans" cxnId="{006C3FC3-CF70-4B6F-A780-7A3B52653D4E}">
      <dgm:prSet/>
      <dgm:spPr/>
      <dgm:t>
        <a:bodyPr/>
        <a:lstStyle/>
        <a:p>
          <a:endParaRPr lang="en-US"/>
        </a:p>
      </dgm:t>
    </dgm:pt>
    <dgm:pt modelId="{DE9A1739-F3C5-4D51-8FC3-6D2C5135A1F1}">
      <dgm:prSet custT="1"/>
      <dgm:spPr/>
      <dgm:t>
        <a:bodyPr/>
        <a:lstStyle/>
        <a:p>
          <a:r>
            <a:rPr lang="en-US" sz="1000" dirty="0"/>
            <a:t>Learning Representations from EEG with Deep Recurrent-Convolutional Neural Networks</a:t>
          </a:r>
          <a:r>
            <a:rPr lang="tr-TR" sz="1000" dirty="0"/>
            <a:t> - </a:t>
          </a:r>
          <a:r>
            <a:rPr lang="tr-TR" sz="1000" dirty="0" err="1"/>
            <a:t>Pouya</a:t>
          </a:r>
          <a:r>
            <a:rPr lang="tr-TR" sz="1000" dirty="0"/>
            <a:t> </a:t>
          </a:r>
          <a:r>
            <a:rPr lang="tr-TR" sz="1000" dirty="0" err="1"/>
            <a:t>Bashivan</a:t>
          </a:r>
          <a:r>
            <a:rPr lang="tr-TR" sz="1000" dirty="0"/>
            <a:t>, </a:t>
          </a:r>
          <a:r>
            <a:rPr lang="tr-TR" sz="1000" dirty="0" err="1"/>
            <a:t>Irina</a:t>
          </a:r>
          <a:r>
            <a:rPr lang="tr-TR" sz="1000" dirty="0"/>
            <a:t> </a:t>
          </a:r>
          <a:r>
            <a:rPr lang="tr-TR" sz="1000" dirty="0" err="1"/>
            <a:t>Rish</a:t>
          </a:r>
          <a:r>
            <a:rPr lang="tr-TR" sz="1000" dirty="0"/>
            <a:t>, M. </a:t>
          </a:r>
          <a:r>
            <a:rPr lang="tr-TR" sz="1000" dirty="0" err="1"/>
            <a:t>Yeasin</a:t>
          </a:r>
          <a:r>
            <a:rPr lang="tr-TR" sz="1000" dirty="0"/>
            <a:t>, Noel </a:t>
          </a:r>
          <a:r>
            <a:rPr lang="tr-TR" sz="1000" dirty="0" err="1"/>
            <a:t>Codella</a:t>
          </a:r>
          <a:endParaRPr lang="en-US" sz="1000" dirty="0"/>
        </a:p>
      </dgm:t>
    </dgm:pt>
    <dgm:pt modelId="{662BEF13-F97A-4F9E-BA1E-534F81A550C3}" type="parTrans" cxnId="{87A89FDC-7B70-46AE-938E-87F221DDCF77}">
      <dgm:prSet/>
      <dgm:spPr/>
      <dgm:t>
        <a:bodyPr/>
        <a:lstStyle/>
        <a:p>
          <a:endParaRPr lang="en-US"/>
        </a:p>
      </dgm:t>
    </dgm:pt>
    <dgm:pt modelId="{4BBE20A2-64CB-4D96-92CD-ADDBA01A29E6}" type="sibTrans" cxnId="{87A89FDC-7B70-46AE-938E-87F221DDCF77}">
      <dgm:prSet/>
      <dgm:spPr/>
      <dgm:t>
        <a:bodyPr/>
        <a:lstStyle/>
        <a:p>
          <a:endParaRPr lang="en-US"/>
        </a:p>
      </dgm:t>
    </dgm:pt>
    <dgm:pt modelId="{3F59F339-6B75-4A5C-A0BB-C920973DA237}">
      <dgm:prSet custT="1"/>
      <dgm:spPr/>
      <dgm:t>
        <a:bodyPr/>
        <a:lstStyle/>
        <a:p>
          <a:r>
            <a:rPr lang="tr-TR" sz="1000" dirty="0">
              <a:hlinkClick xmlns:r="http://schemas.openxmlformats.org/officeDocument/2006/relationships" r:id="rId3"/>
            </a:rPr>
            <a:t>EDF Tools – </a:t>
          </a:r>
          <a:r>
            <a:rPr lang="tr-TR" sz="1000" dirty="0" err="1">
              <a:hlinkClick xmlns:r="http://schemas.openxmlformats.org/officeDocument/2006/relationships" r:id="rId3"/>
            </a:rPr>
            <a:t>Eurochamp</a:t>
          </a:r>
          <a:r>
            <a:rPr lang="tr-TR" sz="1000" dirty="0">
              <a:hlinkClick xmlns:r="http://schemas.openxmlformats.org/officeDocument/2006/relationships" r:id="rId3"/>
            </a:rPr>
            <a:t> Data Center</a:t>
          </a:r>
          <a:endParaRPr lang="en-US" sz="1000" dirty="0"/>
        </a:p>
      </dgm:t>
    </dgm:pt>
    <dgm:pt modelId="{41C01D34-70BE-4B89-84E2-1670E6F21866}" type="parTrans" cxnId="{3FEF8669-F174-4D03-A2F6-085F828C470C}">
      <dgm:prSet/>
      <dgm:spPr/>
      <dgm:t>
        <a:bodyPr/>
        <a:lstStyle/>
        <a:p>
          <a:endParaRPr lang="tr-TR"/>
        </a:p>
      </dgm:t>
    </dgm:pt>
    <dgm:pt modelId="{F2BFF6E2-1458-4BCB-9F27-0BCFB3BBED96}" type="sibTrans" cxnId="{3FEF8669-F174-4D03-A2F6-085F828C470C}">
      <dgm:prSet/>
      <dgm:spPr/>
      <dgm:t>
        <a:bodyPr/>
        <a:lstStyle/>
        <a:p>
          <a:endParaRPr lang="tr-TR"/>
        </a:p>
      </dgm:t>
    </dgm:pt>
    <dgm:pt modelId="{0330CB3F-52C3-47F3-B847-17B129290DD5}">
      <dgm:prSet custT="1"/>
      <dgm:spPr/>
      <dgm:t>
        <a:bodyPr/>
        <a:lstStyle/>
        <a:p>
          <a:r>
            <a:rPr lang="en-US" sz="1000" dirty="0">
              <a:hlinkClick xmlns:r="http://schemas.openxmlformats.org/officeDocument/2006/relationships" r:id="rId4"/>
            </a:rPr>
            <a:t>Transfer Learning Using </a:t>
          </a:r>
          <a:r>
            <a:rPr lang="en-US" sz="1000" dirty="0" err="1">
              <a:hlinkClick xmlns:r="http://schemas.openxmlformats.org/officeDocument/2006/relationships" r:id="rId4"/>
            </a:rPr>
            <a:t>AlexNet</a:t>
          </a:r>
          <a:r>
            <a:rPr lang="en-US" sz="1000" dirty="0">
              <a:hlinkClick xmlns:r="http://schemas.openxmlformats.org/officeDocument/2006/relationships" r:id="rId4"/>
            </a:rPr>
            <a:t> - MATLAB &amp; Simulink (mathworks.com)</a:t>
          </a:r>
          <a:endParaRPr lang="en-US" sz="1000" dirty="0"/>
        </a:p>
      </dgm:t>
    </dgm:pt>
    <dgm:pt modelId="{186AD235-3985-4AA1-9A22-E5F0A0D5EBB9}" type="parTrans" cxnId="{A834A3BA-429F-44D8-BE30-06E4B1298E6C}">
      <dgm:prSet/>
      <dgm:spPr/>
      <dgm:t>
        <a:bodyPr/>
        <a:lstStyle/>
        <a:p>
          <a:endParaRPr lang="tr-TR"/>
        </a:p>
      </dgm:t>
    </dgm:pt>
    <dgm:pt modelId="{8C21A0DD-3608-48C1-9242-760A93C5A668}" type="sibTrans" cxnId="{A834A3BA-429F-44D8-BE30-06E4B1298E6C}">
      <dgm:prSet/>
      <dgm:spPr/>
      <dgm:t>
        <a:bodyPr/>
        <a:lstStyle/>
        <a:p>
          <a:endParaRPr lang="tr-TR"/>
        </a:p>
      </dgm:t>
    </dgm:pt>
    <dgm:pt modelId="{EC1C5167-8BA6-49BC-A3BF-D3EC753A21AD}">
      <dgm:prSet custT="1"/>
      <dgm:spPr/>
      <dgm:t>
        <a:bodyPr/>
        <a:lstStyle/>
        <a:p>
          <a:r>
            <a:rPr lang="en-US" sz="1000" b="0" i="0" dirty="0"/>
            <a:t>A novel approach of decoding EEG four-class motor imagery tasks via scout ESI and CNN</a:t>
          </a:r>
          <a:r>
            <a:rPr lang="tr-TR" sz="1000" b="0" i="0" dirty="0"/>
            <a:t> - </a:t>
          </a:r>
          <a:r>
            <a:rPr lang="tr-TR" sz="1000" b="0" i="0" dirty="0" err="1"/>
            <a:t>Yimin</a:t>
          </a:r>
          <a:r>
            <a:rPr lang="tr-TR" sz="1000" b="0" i="0" dirty="0"/>
            <a:t> </a:t>
          </a:r>
          <a:r>
            <a:rPr lang="tr-TR" sz="1000" b="0" i="0" dirty="0" err="1"/>
            <a:t>Hou</a:t>
          </a:r>
          <a:r>
            <a:rPr lang="tr-TR" sz="1000" b="0" i="0" dirty="0"/>
            <a:t>, Lu </a:t>
          </a:r>
          <a:r>
            <a:rPr lang="tr-TR" sz="1000" b="0" i="0" dirty="0" err="1"/>
            <a:t>Zhou</a:t>
          </a:r>
          <a:r>
            <a:rPr lang="tr-TR" sz="1000" b="0" i="0" dirty="0"/>
            <a:t>, </a:t>
          </a:r>
          <a:r>
            <a:rPr lang="tr-TR" sz="1000" b="0" i="0" dirty="0" err="1"/>
            <a:t>Shuyue</a:t>
          </a:r>
          <a:r>
            <a:rPr lang="tr-TR" sz="1000" b="0" i="0" dirty="0"/>
            <a:t> </a:t>
          </a:r>
          <a:r>
            <a:rPr lang="tr-TR" sz="1000" b="0" i="0" dirty="0" err="1"/>
            <a:t>Jia</a:t>
          </a:r>
          <a:r>
            <a:rPr lang="tr-TR" sz="1000" b="0" i="0" dirty="0"/>
            <a:t> </a:t>
          </a:r>
          <a:r>
            <a:rPr lang="tr-TR" sz="1000" b="0" i="0" dirty="0" err="1"/>
            <a:t>and</a:t>
          </a:r>
          <a:r>
            <a:rPr lang="tr-TR" sz="1000" b="0" i="0" dirty="0"/>
            <a:t> </a:t>
          </a:r>
          <a:r>
            <a:rPr lang="tr-TR" sz="1000" b="0" i="0" dirty="0" err="1"/>
            <a:t>Xiangmin</a:t>
          </a:r>
          <a:r>
            <a:rPr lang="tr-TR" sz="1000" b="0" i="0" dirty="0"/>
            <a:t> </a:t>
          </a:r>
          <a:r>
            <a:rPr lang="tr-TR" sz="1000" b="0" i="0" dirty="0" err="1"/>
            <a:t>Lun</a:t>
          </a:r>
          <a:endParaRPr lang="en-US" sz="1000" dirty="0"/>
        </a:p>
      </dgm:t>
    </dgm:pt>
    <dgm:pt modelId="{CDDF2444-44A0-4DFE-AED2-121C411E4AC6}" type="parTrans" cxnId="{57F1B4D4-B099-4CA0-8021-148108157BF1}">
      <dgm:prSet/>
      <dgm:spPr/>
      <dgm:t>
        <a:bodyPr/>
        <a:lstStyle/>
        <a:p>
          <a:endParaRPr lang="tr-TR"/>
        </a:p>
      </dgm:t>
    </dgm:pt>
    <dgm:pt modelId="{1656ECD5-1054-4FFD-9DCC-3541693AC86E}" type="sibTrans" cxnId="{57F1B4D4-B099-4CA0-8021-148108157BF1}">
      <dgm:prSet/>
      <dgm:spPr/>
      <dgm:t>
        <a:bodyPr/>
        <a:lstStyle/>
        <a:p>
          <a:endParaRPr lang="tr-TR"/>
        </a:p>
      </dgm:t>
    </dgm:pt>
    <dgm:pt modelId="{3BD39A13-CE60-4197-9931-2EBFB521F5A2}">
      <dgm:prSet custT="1"/>
      <dgm:spPr/>
      <dgm:t>
        <a:bodyPr/>
        <a:lstStyle/>
        <a:p>
          <a:r>
            <a:rPr lang="en-US" sz="1000" dirty="0"/>
            <a:t>A Deep Learning MI-EEG </a:t>
          </a:r>
          <a:r>
            <a:rPr lang="en-US" sz="1000" dirty="0" err="1"/>
            <a:t>Classication</a:t>
          </a:r>
          <a:r>
            <a:rPr lang="en-US" sz="1000" dirty="0"/>
            <a:t> Model for BCIs</a:t>
          </a:r>
          <a:r>
            <a:rPr lang="tr-TR" sz="1000" dirty="0"/>
            <a:t> - </a:t>
          </a:r>
          <a:r>
            <a:rPr lang="tr-TR" sz="1000" dirty="0" err="1"/>
            <a:t>Dose</a:t>
          </a:r>
          <a:r>
            <a:rPr lang="tr-TR" sz="1000" dirty="0"/>
            <a:t>, </a:t>
          </a:r>
          <a:r>
            <a:rPr lang="tr-TR" sz="1000" dirty="0" err="1"/>
            <a:t>Hauke</a:t>
          </a:r>
          <a:r>
            <a:rPr lang="tr-TR" sz="1000" dirty="0"/>
            <a:t>; </a:t>
          </a:r>
          <a:r>
            <a:rPr lang="tr-TR" sz="1000" dirty="0" err="1"/>
            <a:t>Møller</a:t>
          </a:r>
          <a:r>
            <a:rPr lang="tr-TR" sz="1000" dirty="0"/>
            <a:t>, </a:t>
          </a:r>
          <a:r>
            <a:rPr lang="tr-TR" sz="1000" dirty="0" err="1"/>
            <a:t>Jakob</a:t>
          </a:r>
          <a:r>
            <a:rPr lang="tr-TR" sz="1000" dirty="0"/>
            <a:t> </a:t>
          </a:r>
          <a:r>
            <a:rPr lang="tr-TR" sz="1000" dirty="0" err="1"/>
            <a:t>Skadkær</a:t>
          </a:r>
          <a:r>
            <a:rPr lang="tr-TR" sz="1000" dirty="0"/>
            <a:t>; </a:t>
          </a:r>
          <a:r>
            <a:rPr lang="tr-TR" sz="1000" dirty="0" err="1"/>
            <a:t>Puthusserypady</a:t>
          </a:r>
          <a:r>
            <a:rPr lang="tr-TR" sz="1000" dirty="0"/>
            <a:t>, </a:t>
          </a:r>
          <a:r>
            <a:rPr lang="tr-TR" sz="1000" dirty="0" err="1"/>
            <a:t>Sadasivan</a:t>
          </a:r>
          <a:r>
            <a:rPr lang="tr-TR" sz="1000" dirty="0"/>
            <a:t>; </a:t>
          </a:r>
          <a:r>
            <a:rPr lang="tr-TR" sz="1000" dirty="0" err="1"/>
            <a:t>Iversen</a:t>
          </a:r>
          <a:r>
            <a:rPr lang="tr-TR" sz="1000" dirty="0"/>
            <a:t>, </a:t>
          </a:r>
          <a:r>
            <a:rPr lang="tr-TR" sz="1000" dirty="0" err="1"/>
            <a:t>Helle</a:t>
          </a:r>
          <a:r>
            <a:rPr lang="tr-TR" sz="1000" dirty="0"/>
            <a:t> K.</a:t>
          </a:r>
          <a:endParaRPr lang="en-US" sz="1000" dirty="0"/>
        </a:p>
      </dgm:t>
    </dgm:pt>
    <dgm:pt modelId="{3504E1BC-B84E-4CE8-83DC-0E4E35BBAE2B}" type="parTrans" cxnId="{15123570-A923-4A30-8F19-5847FB122EEE}">
      <dgm:prSet/>
      <dgm:spPr/>
      <dgm:t>
        <a:bodyPr/>
        <a:lstStyle/>
        <a:p>
          <a:endParaRPr lang="tr-TR"/>
        </a:p>
      </dgm:t>
    </dgm:pt>
    <dgm:pt modelId="{A35DDB88-BFE9-4602-B454-4D503CFB3628}" type="sibTrans" cxnId="{15123570-A923-4A30-8F19-5847FB122EEE}">
      <dgm:prSet/>
      <dgm:spPr/>
      <dgm:t>
        <a:bodyPr/>
        <a:lstStyle/>
        <a:p>
          <a:endParaRPr lang="tr-TR"/>
        </a:p>
      </dgm:t>
    </dgm:pt>
    <dgm:pt modelId="{EE3160D1-9568-4904-8302-428AD2FD692E}">
      <dgm:prSet custT="1"/>
      <dgm:spPr/>
      <dgm:t>
        <a:bodyPr/>
        <a:lstStyle/>
        <a:p>
          <a:r>
            <a:rPr lang="en-US" sz="1000" b="1" i="0" dirty="0" err="1"/>
            <a:t>EEGNet</a:t>
          </a:r>
          <a:r>
            <a:rPr lang="en-US" sz="1000" b="1" i="0" dirty="0"/>
            <a:t>: A Compact Convolutional Network for EEG-based Brain-Computer Interfaces</a:t>
          </a:r>
          <a:r>
            <a:rPr lang="tr-TR" sz="1000" b="1" i="0" dirty="0"/>
            <a:t> - </a:t>
          </a:r>
          <a:r>
            <a:rPr lang="en-US" sz="1000" b="0" i="0" dirty="0">
              <a:hlinkClick xmlns:r="http://schemas.openxmlformats.org/officeDocument/2006/relationships" r:id="rId5"/>
            </a:rPr>
            <a:t>Vernon J. </a:t>
          </a:r>
          <a:r>
            <a:rPr lang="en-US" sz="1000" b="0" i="0" dirty="0" err="1">
              <a:hlinkClick xmlns:r="http://schemas.openxmlformats.org/officeDocument/2006/relationships" r:id="rId5"/>
            </a:rPr>
            <a:t>Lawhern</a:t>
          </a:r>
          <a:r>
            <a:rPr lang="en-US" sz="1000" b="0" i="0" dirty="0"/>
            <a:t>, </a:t>
          </a:r>
          <a:r>
            <a:rPr lang="en-US" sz="1000" b="0" i="0" dirty="0">
              <a:hlinkClick xmlns:r="http://schemas.openxmlformats.org/officeDocument/2006/relationships" r:id="rId6"/>
            </a:rPr>
            <a:t>Amelia J. Solon</a:t>
          </a:r>
          <a:r>
            <a:rPr lang="en-US" sz="1000" b="0" i="0" dirty="0"/>
            <a:t>, </a:t>
          </a:r>
          <a:r>
            <a:rPr lang="en-US" sz="1000" b="0" i="0" dirty="0">
              <a:hlinkClick xmlns:r="http://schemas.openxmlformats.org/officeDocument/2006/relationships" r:id="rId7"/>
            </a:rPr>
            <a:t>Nicholas R. </a:t>
          </a:r>
          <a:r>
            <a:rPr lang="en-US" sz="1000" b="0" i="0" dirty="0" err="1">
              <a:hlinkClick xmlns:r="http://schemas.openxmlformats.org/officeDocument/2006/relationships" r:id="rId7"/>
            </a:rPr>
            <a:t>Waytowich</a:t>
          </a:r>
          <a:r>
            <a:rPr lang="en-US" sz="1000" b="0" i="0" dirty="0"/>
            <a:t>, </a:t>
          </a:r>
          <a:r>
            <a:rPr lang="en-US" sz="1000" b="0" i="0" dirty="0">
              <a:hlinkClick xmlns:r="http://schemas.openxmlformats.org/officeDocument/2006/relationships" r:id="rId8"/>
            </a:rPr>
            <a:t>Stephen M. Gordon</a:t>
          </a:r>
          <a:r>
            <a:rPr lang="en-US" sz="1000" b="0" i="0" dirty="0"/>
            <a:t>, </a:t>
          </a:r>
          <a:r>
            <a:rPr lang="en-US" sz="1000" b="0" i="0" dirty="0">
              <a:hlinkClick xmlns:r="http://schemas.openxmlformats.org/officeDocument/2006/relationships" r:id="rId9"/>
            </a:rPr>
            <a:t>Chou P. Hung</a:t>
          </a:r>
          <a:r>
            <a:rPr lang="en-US" sz="1000" b="0" i="0" dirty="0"/>
            <a:t>, </a:t>
          </a:r>
          <a:r>
            <a:rPr lang="en-US" sz="1000" b="0" i="0" dirty="0">
              <a:hlinkClick xmlns:r="http://schemas.openxmlformats.org/officeDocument/2006/relationships" r:id="rId10"/>
            </a:rPr>
            <a:t>Brent J. Lance</a:t>
          </a:r>
          <a:endParaRPr lang="en-US" sz="1000" dirty="0"/>
        </a:p>
      </dgm:t>
    </dgm:pt>
    <dgm:pt modelId="{8B992016-6D25-43DC-AD5E-64E083B44E9A}" type="parTrans" cxnId="{613D90C7-201C-40C6-8146-1A0C0459B798}">
      <dgm:prSet/>
      <dgm:spPr/>
      <dgm:t>
        <a:bodyPr/>
        <a:lstStyle/>
        <a:p>
          <a:endParaRPr lang="tr-TR"/>
        </a:p>
      </dgm:t>
    </dgm:pt>
    <dgm:pt modelId="{F6806AD1-AAF3-44A9-84F1-3F400A364C99}" type="sibTrans" cxnId="{613D90C7-201C-40C6-8146-1A0C0459B798}">
      <dgm:prSet/>
      <dgm:spPr/>
      <dgm:t>
        <a:bodyPr/>
        <a:lstStyle/>
        <a:p>
          <a:endParaRPr lang="tr-TR"/>
        </a:p>
      </dgm:t>
    </dgm:pt>
    <dgm:pt modelId="{7FC47E38-AD93-4617-B895-C11BB964855C}">
      <dgm:prSet custT="1"/>
      <dgm:spPr/>
      <dgm:t>
        <a:bodyPr/>
        <a:lstStyle/>
        <a:p>
          <a:r>
            <a:rPr lang="en-US" sz="1000" dirty="0">
              <a:hlinkClick xmlns:r="http://schemas.openxmlformats.org/officeDocument/2006/relationships" r:id="rId11"/>
            </a:rPr>
            <a:t>Temple University EEG Corpus - Downloads (piconepress.com)</a:t>
          </a:r>
          <a:endParaRPr lang="en-US" sz="1000" dirty="0"/>
        </a:p>
      </dgm:t>
    </dgm:pt>
    <dgm:pt modelId="{73961F3A-D56D-45DB-9E28-95CA72889359}" type="parTrans" cxnId="{9CFD278E-F090-4C1C-ABC6-E7D866BE152A}">
      <dgm:prSet/>
      <dgm:spPr/>
      <dgm:t>
        <a:bodyPr/>
        <a:lstStyle/>
        <a:p>
          <a:endParaRPr lang="tr-TR"/>
        </a:p>
      </dgm:t>
    </dgm:pt>
    <dgm:pt modelId="{11EF0E46-BB57-414F-9674-1FEC8856E923}" type="sibTrans" cxnId="{9CFD278E-F090-4C1C-ABC6-E7D866BE152A}">
      <dgm:prSet/>
      <dgm:spPr/>
      <dgm:t>
        <a:bodyPr/>
        <a:lstStyle/>
        <a:p>
          <a:endParaRPr lang="tr-TR"/>
        </a:p>
      </dgm:t>
    </dgm:pt>
    <dgm:pt modelId="{25F3B558-1F56-472D-A615-EBD77EF1BD57}">
      <dgm:prSet custT="1"/>
      <dgm:spPr/>
      <dgm:t>
        <a:bodyPr/>
        <a:lstStyle/>
        <a:p>
          <a:r>
            <a:rPr lang="en-US" sz="1000" b="1" i="0" dirty="0"/>
            <a:t>A Simplified CNN Classification Method for MI-EEG via the Electrode Pairs Signals</a:t>
          </a:r>
          <a:r>
            <a:rPr lang="tr-TR" sz="1000" b="1" i="0" dirty="0"/>
            <a:t> - </a:t>
          </a:r>
          <a:r>
            <a:rPr lang="tr-TR" sz="1000" b="1" i="0" dirty="0" err="1">
              <a:hlinkClick xmlns:r="http://schemas.openxmlformats.org/officeDocument/2006/relationships" r:id="rId12"/>
            </a:rPr>
            <a:t>Xiangmin</a:t>
          </a:r>
          <a:r>
            <a:rPr lang="tr-TR" sz="1000" b="1" i="0" dirty="0">
              <a:hlinkClick xmlns:r="http://schemas.openxmlformats.org/officeDocument/2006/relationships" r:id="rId12"/>
            </a:rPr>
            <a:t> </a:t>
          </a:r>
          <a:r>
            <a:rPr lang="tr-TR" sz="1000" b="1" i="0" dirty="0" err="1">
              <a:hlinkClick xmlns:r="http://schemas.openxmlformats.org/officeDocument/2006/relationships" r:id="rId12"/>
            </a:rPr>
            <a:t>Lun</a:t>
          </a:r>
          <a:r>
            <a:rPr lang="tr-TR" sz="1000" b="1" i="0" dirty="0"/>
            <a:t>, </a:t>
          </a:r>
          <a:r>
            <a:rPr lang="tr-TR" sz="1000" b="1" i="0" dirty="0" err="1">
              <a:hlinkClick xmlns:r="http://schemas.openxmlformats.org/officeDocument/2006/relationships" r:id="rId13"/>
            </a:rPr>
            <a:t>Zhenglin</a:t>
          </a:r>
          <a:r>
            <a:rPr lang="tr-TR" sz="1000" b="1" i="0" dirty="0">
              <a:hlinkClick xmlns:r="http://schemas.openxmlformats.org/officeDocument/2006/relationships" r:id="rId13"/>
            </a:rPr>
            <a:t> </a:t>
          </a:r>
          <a:r>
            <a:rPr lang="tr-TR" sz="1000" b="1" i="0" dirty="0" err="1">
              <a:hlinkClick xmlns:r="http://schemas.openxmlformats.org/officeDocument/2006/relationships" r:id="rId13"/>
            </a:rPr>
            <a:t>Yu</a:t>
          </a:r>
          <a:r>
            <a:rPr lang="tr-TR" sz="1000" b="1" i="0" dirty="0"/>
            <a:t>, </a:t>
          </a:r>
          <a:r>
            <a:rPr lang="tr-TR" sz="1000" b="1" i="0" dirty="0">
              <a:hlinkClick xmlns:r="http://schemas.openxmlformats.org/officeDocument/2006/relationships" r:id="rId14"/>
            </a:rPr>
            <a:t>Tao </a:t>
          </a:r>
          <a:r>
            <a:rPr lang="tr-TR" sz="1000" b="1" i="0" dirty="0" err="1">
              <a:hlinkClick xmlns:r="http://schemas.openxmlformats.org/officeDocument/2006/relationships" r:id="rId14"/>
            </a:rPr>
            <a:t>Chen</a:t>
          </a:r>
          <a:r>
            <a:rPr lang="tr-TR" sz="1000" b="1" i="0" dirty="0"/>
            <a:t>, </a:t>
          </a:r>
          <a:r>
            <a:rPr lang="tr-TR" sz="1000" b="1" i="0" dirty="0" err="1">
              <a:hlinkClick xmlns:r="http://schemas.openxmlformats.org/officeDocument/2006/relationships" r:id="rId15"/>
            </a:rPr>
            <a:t>Fang</a:t>
          </a:r>
          <a:r>
            <a:rPr lang="tr-TR" sz="1000" b="1" i="0" dirty="0">
              <a:hlinkClick xmlns:r="http://schemas.openxmlformats.org/officeDocument/2006/relationships" r:id="rId15"/>
            </a:rPr>
            <a:t> </a:t>
          </a:r>
          <a:r>
            <a:rPr lang="tr-TR" sz="1000" b="1" i="0" dirty="0" err="1">
              <a:hlinkClick xmlns:r="http://schemas.openxmlformats.org/officeDocument/2006/relationships" r:id="rId15"/>
            </a:rPr>
            <a:t>Wang</a:t>
          </a:r>
          <a:r>
            <a:rPr lang="tr-TR" sz="1000" b="1" i="0" dirty="0"/>
            <a:t> </a:t>
          </a:r>
          <a:r>
            <a:rPr lang="tr-TR" sz="1000" b="1" i="0" dirty="0" err="1"/>
            <a:t>and</a:t>
          </a:r>
          <a:r>
            <a:rPr lang="tr-TR" sz="1000" b="1" i="0" dirty="0"/>
            <a:t> </a:t>
          </a:r>
          <a:r>
            <a:rPr lang="tr-TR" sz="1000" b="1" i="0" dirty="0" err="1">
              <a:hlinkClick xmlns:r="http://schemas.openxmlformats.org/officeDocument/2006/relationships" r:id="rId16"/>
            </a:rPr>
            <a:t>Yimin</a:t>
          </a:r>
          <a:r>
            <a:rPr lang="tr-TR" sz="1000" b="1" i="0" dirty="0">
              <a:hlinkClick xmlns:r="http://schemas.openxmlformats.org/officeDocument/2006/relationships" r:id="rId16"/>
            </a:rPr>
            <a:t> </a:t>
          </a:r>
          <a:r>
            <a:rPr lang="tr-TR" sz="1000" b="1" i="0" dirty="0" err="1">
              <a:hlinkClick xmlns:r="http://schemas.openxmlformats.org/officeDocument/2006/relationships" r:id="rId16"/>
            </a:rPr>
            <a:t>Hou</a:t>
          </a:r>
          <a:endParaRPr lang="en-US" sz="1000" dirty="0"/>
        </a:p>
      </dgm:t>
    </dgm:pt>
    <dgm:pt modelId="{110CD317-CB68-4E8C-B53C-11045FFDA747}" type="parTrans" cxnId="{2F39C08D-7CA6-4576-A8CE-27FF055528A6}">
      <dgm:prSet/>
      <dgm:spPr/>
      <dgm:t>
        <a:bodyPr/>
        <a:lstStyle/>
        <a:p>
          <a:endParaRPr lang="tr-TR"/>
        </a:p>
      </dgm:t>
    </dgm:pt>
    <dgm:pt modelId="{785FF8CD-D097-40BD-B511-4FCB5D14A60F}" type="sibTrans" cxnId="{2F39C08D-7CA6-4576-A8CE-27FF055528A6}">
      <dgm:prSet/>
      <dgm:spPr/>
      <dgm:t>
        <a:bodyPr/>
        <a:lstStyle/>
        <a:p>
          <a:endParaRPr lang="tr-TR"/>
        </a:p>
      </dgm:t>
    </dgm:pt>
    <dgm:pt modelId="{A0C0F0E1-C685-472E-9E3B-DECFC59546C5}">
      <dgm:prSet custT="1"/>
      <dgm:spPr/>
      <dgm:t>
        <a:bodyPr/>
        <a:lstStyle/>
        <a:p>
          <a:r>
            <a:rPr lang="en-US" sz="1000" dirty="0">
              <a:hlinkClick xmlns:r="http://schemas.openxmlformats.org/officeDocument/2006/relationships" r:id="rId17"/>
            </a:rPr>
            <a:t>EEG Motor Movement/Imagery Dataset v1.0.0 (physionet.org)</a:t>
          </a:r>
          <a:endParaRPr lang="en-US" sz="1000" dirty="0"/>
        </a:p>
      </dgm:t>
    </dgm:pt>
    <dgm:pt modelId="{2941688D-7177-4F73-83E0-588DA0F194A4}" type="parTrans" cxnId="{FA95D563-21B6-462E-9E15-F63D6A70B2E1}">
      <dgm:prSet/>
      <dgm:spPr/>
      <dgm:t>
        <a:bodyPr/>
        <a:lstStyle/>
        <a:p>
          <a:endParaRPr lang="tr-TR"/>
        </a:p>
      </dgm:t>
    </dgm:pt>
    <dgm:pt modelId="{86EE48B8-C1C8-4470-8E45-1631617C3535}" type="sibTrans" cxnId="{FA95D563-21B6-462E-9E15-F63D6A70B2E1}">
      <dgm:prSet/>
      <dgm:spPr/>
      <dgm:t>
        <a:bodyPr/>
        <a:lstStyle/>
        <a:p>
          <a:endParaRPr lang="tr-TR"/>
        </a:p>
      </dgm:t>
    </dgm:pt>
    <dgm:pt modelId="{9D1A026D-C575-48F6-AC70-E2C22538BA39}">
      <dgm:prSet custT="1"/>
      <dgm:spPr/>
      <dgm:t>
        <a:bodyPr/>
        <a:lstStyle/>
        <a:p>
          <a:r>
            <a:rPr lang="tr-TR" sz="1000" dirty="0">
              <a:hlinkClick xmlns:r="http://schemas.openxmlformats.org/officeDocument/2006/relationships" r:id="rId18"/>
            </a:rPr>
            <a:t>5. </a:t>
          </a:r>
          <a:r>
            <a:rPr lang="tr-TR" sz="1000" dirty="0" err="1">
              <a:hlinkClick xmlns:r="http://schemas.openxmlformats.org/officeDocument/2006/relationships" r:id="rId18"/>
            </a:rPr>
            <a:t>Preprocess</a:t>
          </a:r>
          <a:r>
            <a:rPr lang="tr-TR" sz="1000" dirty="0">
              <a:hlinkClick xmlns:r="http://schemas.openxmlformats.org/officeDocument/2006/relationships" r:id="rId18"/>
            </a:rPr>
            <a:t> data - EEGLAB </a:t>
          </a:r>
          <a:r>
            <a:rPr lang="tr-TR" sz="1000" dirty="0" err="1">
              <a:hlinkClick xmlns:r="http://schemas.openxmlformats.org/officeDocument/2006/relationships" r:id="rId18"/>
            </a:rPr>
            <a:t>Wiki</a:t>
          </a:r>
          <a:endParaRPr lang="en-US" sz="1000" dirty="0"/>
        </a:p>
      </dgm:t>
    </dgm:pt>
    <dgm:pt modelId="{7DFE6A9A-D700-4601-BF3B-0DFA822D4AF6}" type="parTrans" cxnId="{742CD1D2-BC18-4D31-AD67-26D568C90E8E}">
      <dgm:prSet/>
      <dgm:spPr/>
      <dgm:t>
        <a:bodyPr/>
        <a:lstStyle/>
        <a:p>
          <a:endParaRPr lang="tr-TR"/>
        </a:p>
      </dgm:t>
    </dgm:pt>
    <dgm:pt modelId="{AE28645A-98BD-41C9-B486-40A778504113}" type="sibTrans" cxnId="{742CD1D2-BC18-4D31-AD67-26D568C90E8E}">
      <dgm:prSet/>
      <dgm:spPr/>
      <dgm:t>
        <a:bodyPr/>
        <a:lstStyle/>
        <a:p>
          <a:endParaRPr lang="tr-TR"/>
        </a:p>
      </dgm:t>
    </dgm:pt>
    <dgm:pt modelId="{F47CE695-3E57-4515-A78A-3F7335A474B9}" type="pres">
      <dgm:prSet presAssocID="{482D0C6B-1DB8-43CE-9E37-54C96B78E09B}" presName="linear" presStyleCnt="0">
        <dgm:presLayoutVars>
          <dgm:animLvl val="lvl"/>
          <dgm:resizeHandles val="exact"/>
        </dgm:presLayoutVars>
      </dgm:prSet>
      <dgm:spPr/>
    </dgm:pt>
    <dgm:pt modelId="{33AC2D9A-10F3-4F7A-8967-B82A44C7EE41}" type="pres">
      <dgm:prSet presAssocID="{7B0722E2-DD5F-45F6-A3E4-3DE2BF357A38}" presName="parentText" presStyleLbl="node1" presStyleIdx="0" presStyleCnt="16">
        <dgm:presLayoutVars>
          <dgm:chMax val="0"/>
          <dgm:bulletEnabled val="1"/>
        </dgm:presLayoutVars>
      </dgm:prSet>
      <dgm:spPr/>
    </dgm:pt>
    <dgm:pt modelId="{A8732A00-9A5B-4220-AAF2-4F83CB3D6387}" type="pres">
      <dgm:prSet presAssocID="{6EA19BCF-3EAA-4603-B5B4-42A33FEF0F69}" presName="spacer" presStyleCnt="0"/>
      <dgm:spPr/>
    </dgm:pt>
    <dgm:pt modelId="{FDFC5199-4234-4FDA-B03A-E35505CE17A8}" type="pres">
      <dgm:prSet presAssocID="{80391183-F548-4077-B510-D8B558A2523A}" presName="parentText" presStyleLbl="node1" presStyleIdx="1" presStyleCnt="16">
        <dgm:presLayoutVars>
          <dgm:chMax val="0"/>
          <dgm:bulletEnabled val="1"/>
        </dgm:presLayoutVars>
      </dgm:prSet>
      <dgm:spPr/>
    </dgm:pt>
    <dgm:pt modelId="{E4252752-7DE4-472F-AD33-CDA95393FCE9}" type="pres">
      <dgm:prSet presAssocID="{0F3EC767-D1B4-4540-9E61-AF1980A93A2B}" presName="spacer" presStyleCnt="0"/>
      <dgm:spPr/>
    </dgm:pt>
    <dgm:pt modelId="{86F1A9B5-8C2A-41ED-BDAE-EACB7CF37302}" type="pres">
      <dgm:prSet presAssocID="{C59AC1A8-D131-48E8-A535-66E2E3365CE8}" presName="parentText" presStyleLbl="node1" presStyleIdx="2" presStyleCnt="16">
        <dgm:presLayoutVars>
          <dgm:chMax val="0"/>
          <dgm:bulletEnabled val="1"/>
        </dgm:presLayoutVars>
      </dgm:prSet>
      <dgm:spPr/>
    </dgm:pt>
    <dgm:pt modelId="{7664CB1D-2742-4335-BEC0-3A846666B87A}" type="pres">
      <dgm:prSet presAssocID="{5DDFFACA-A8C9-4B8F-9AF7-84DA1C9655EB}" presName="spacer" presStyleCnt="0"/>
      <dgm:spPr/>
    </dgm:pt>
    <dgm:pt modelId="{AE57CEDF-11F2-43FF-B779-820EBF26C66A}" type="pres">
      <dgm:prSet presAssocID="{465FEF9F-51B6-44E8-B2DD-531131A93497}" presName="parentText" presStyleLbl="node1" presStyleIdx="3" presStyleCnt="16">
        <dgm:presLayoutVars>
          <dgm:chMax val="0"/>
          <dgm:bulletEnabled val="1"/>
        </dgm:presLayoutVars>
      </dgm:prSet>
      <dgm:spPr/>
    </dgm:pt>
    <dgm:pt modelId="{9BB32A34-70C2-4EB0-9A80-8E46DB6E358E}" type="pres">
      <dgm:prSet presAssocID="{A7A15902-CE8D-4F6D-980F-BCE382C057DB}" presName="spacer" presStyleCnt="0"/>
      <dgm:spPr/>
    </dgm:pt>
    <dgm:pt modelId="{683D3506-C42B-42C2-A4AD-5C4225E772AB}" type="pres">
      <dgm:prSet presAssocID="{C7B43881-C924-4291-949B-FE8465C61F75}" presName="parentText" presStyleLbl="node1" presStyleIdx="4" presStyleCnt="16">
        <dgm:presLayoutVars>
          <dgm:chMax val="0"/>
          <dgm:bulletEnabled val="1"/>
        </dgm:presLayoutVars>
      </dgm:prSet>
      <dgm:spPr/>
    </dgm:pt>
    <dgm:pt modelId="{C64200CB-8361-4C26-9D1A-7758E5E2B1EA}" type="pres">
      <dgm:prSet presAssocID="{4B9734B5-5FEB-4974-AFD1-C797765D1CDE}" presName="spacer" presStyleCnt="0"/>
      <dgm:spPr/>
    </dgm:pt>
    <dgm:pt modelId="{D9C337B9-9FD7-4F64-A0AA-1B4DBAD7760E}" type="pres">
      <dgm:prSet presAssocID="{0807C12B-1C4F-44E1-9860-0F62BD8C0CCF}" presName="parentText" presStyleLbl="node1" presStyleIdx="5" presStyleCnt="16">
        <dgm:presLayoutVars>
          <dgm:chMax val="0"/>
          <dgm:bulletEnabled val="1"/>
        </dgm:presLayoutVars>
      </dgm:prSet>
      <dgm:spPr/>
    </dgm:pt>
    <dgm:pt modelId="{7B79E4A6-9768-4547-AEF9-8B29F320B2B8}" type="pres">
      <dgm:prSet presAssocID="{0D4BA4CC-867C-4609-AD26-ABA840F9B2A7}" presName="spacer" presStyleCnt="0"/>
      <dgm:spPr/>
    </dgm:pt>
    <dgm:pt modelId="{EA8AD040-7951-4CCD-9BFC-9486528CE2CA}" type="pres">
      <dgm:prSet presAssocID="{DE9A1739-F3C5-4D51-8FC3-6D2C5135A1F1}" presName="parentText" presStyleLbl="node1" presStyleIdx="6" presStyleCnt="16">
        <dgm:presLayoutVars>
          <dgm:chMax val="0"/>
          <dgm:bulletEnabled val="1"/>
        </dgm:presLayoutVars>
      </dgm:prSet>
      <dgm:spPr/>
    </dgm:pt>
    <dgm:pt modelId="{50C9EE65-A7B0-43F5-A03C-1BB77D5CCD38}" type="pres">
      <dgm:prSet presAssocID="{4BBE20A2-64CB-4D96-92CD-ADDBA01A29E6}" presName="spacer" presStyleCnt="0"/>
      <dgm:spPr/>
    </dgm:pt>
    <dgm:pt modelId="{CE18D235-BF44-4113-B119-809A3615B9DA}" type="pres">
      <dgm:prSet presAssocID="{3F59F339-6B75-4A5C-A0BB-C920973DA237}" presName="parentText" presStyleLbl="node1" presStyleIdx="7" presStyleCnt="16">
        <dgm:presLayoutVars>
          <dgm:chMax val="0"/>
          <dgm:bulletEnabled val="1"/>
        </dgm:presLayoutVars>
      </dgm:prSet>
      <dgm:spPr/>
    </dgm:pt>
    <dgm:pt modelId="{97A6196F-876D-45FA-8B06-1364AAAA2D11}" type="pres">
      <dgm:prSet presAssocID="{F2BFF6E2-1458-4BCB-9F27-0BCFB3BBED96}" presName="spacer" presStyleCnt="0"/>
      <dgm:spPr/>
    </dgm:pt>
    <dgm:pt modelId="{24159FA7-5669-45C1-B8CB-B5D3311FFD90}" type="pres">
      <dgm:prSet presAssocID="{0330CB3F-52C3-47F3-B847-17B129290DD5}" presName="parentText" presStyleLbl="node1" presStyleIdx="8" presStyleCnt="16">
        <dgm:presLayoutVars>
          <dgm:chMax val="0"/>
          <dgm:bulletEnabled val="1"/>
        </dgm:presLayoutVars>
      </dgm:prSet>
      <dgm:spPr/>
    </dgm:pt>
    <dgm:pt modelId="{5BEC42EC-78A0-46FD-A008-2D7DD628BD8A}" type="pres">
      <dgm:prSet presAssocID="{8C21A0DD-3608-48C1-9242-760A93C5A668}" presName="spacer" presStyleCnt="0"/>
      <dgm:spPr/>
    </dgm:pt>
    <dgm:pt modelId="{3A4FCC98-B579-436D-965B-C1D2F4B9C39B}" type="pres">
      <dgm:prSet presAssocID="{EC1C5167-8BA6-49BC-A3BF-D3EC753A21AD}" presName="parentText" presStyleLbl="node1" presStyleIdx="9" presStyleCnt="16">
        <dgm:presLayoutVars>
          <dgm:chMax val="0"/>
          <dgm:bulletEnabled val="1"/>
        </dgm:presLayoutVars>
      </dgm:prSet>
      <dgm:spPr/>
    </dgm:pt>
    <dgm:pt modelId="{A152C299-8353-4C6E-B3F9-36FCA55238D6}" type="pres">
      <dgm:prSet presAssocID="{1656ECD5-1054-4FFD-9DCC-3541693AC86E}" presName="spacer" presStyleCnt="0"/>
      <dgm:spPr/>
    </dgm:pt>
    <dgm:pt modelId="{5251E942-4F49-4113-8147-79C9AD03056C}" type="pres">
      <dgm:prSet presAssocID="{3BD39A13-CE60-4197-9931-2EBFB521F5A2}" presName="parentText" presStyleLbl="node1" presStyleIdx="10" presStyleCnt="16">
        <dgm:presLayoutVars>
          <dgm:chMax val="0"/>
          <dgm:bulletEnabled val="1"/>
        </dgm:presLayoutVars>
      </dgm:prSet>
      <dgm:spPr/>
    </dgm:pt>
    <dgm:pt modelId="{BF724BCC-6CBE-4EED-9253-0181A33833E0}" type="pres">
      <dgm:prSet presAssocID="{A35DDB88-BFE9-4602-B454-4D503CFB3628}" presName="spacer" presStyleCnt="0"/>
      <dgm:spPr/>
    </dgm:pt>
    <dgm:pt modelId="{64BF6D43-5FCD-45C6-A736-DD0C90FD03D4}" type="pres">
      <dgm:prSet presAssocID="{EE3160D1-9568-4904-8302-428AD2FD692E}" presName="parentText" presStyleLbl="node1" presStyleIdx="11" presStyleCnt="16">
        <dgm:presLayoutVars>
          <dgm:chMax val="0"/>
          <dgm:bulletEnabled val="1"/>
        </dgm:presLayoutVars>
      </dgm:prSet>
      <dgm:spPr/>
    </dgm:pt>
    <dgm:pt modelId="{1D926CEC-5030-4CB7-8C80-32C571A089C4}" type="pres">
      <dgm:prSet presAssocID="{F6806AD1-AAF3-44A9-84F1-3F400A364C99}" presName="spacer" presStyleCnt="0"/>
      <dgm:spPr/>
    </dgm:pt>
    <dgm:pt modelId="{DEDB223E-A8C6-44C9-AE2D-42D5EFB3B1C6}" type="pres">
      <dgm:prSet presAssocID="{7FC47E38-AD93-4617-B895-C11BB964855C}" presName="parentText" presStyleLbl="node1" presStyleIdx="12" presStyleCnt="16">
        <dgm:presLayoutVars>
          <dgm:chMax val="0"/>
          <dgm:bulletEnabled val="1"/>
        </dgm:presLayoutVars>
      </dgm:prSet>
      <dgm:spPr/>
    </dgm:pt>
    <dgm:pt modelId="{A59A0A0F-DF08-49D1-8710-5A39234F6EF5}" type="pres">
      <dgm:prSet presAssocID="{11EF0E46-BB57-414F-9674-1FEC8856E923}" presName="spacer" presStyleCnt="0"/>
      <dgm:spPr/>
    </dgm:pt>
    <dgm:pt modelId="{37802590-15A8-427C-8471-99D9723CD133}" type="pres">
      <dgm:prSet presAssocID="{25F3B558-1F56-472D-A615-EBD77EF1BD57}" presName="parentText" presStyleLbl="node1" presStyleIdx="13" presStyleCnt="16">
        <dgm:presLayoutVars>
          <dgm:chMax val="0"/>
          <dgm:bulletEnabled val="1"/>
        </dgm:presLayoutVars>
      </dgm:prSet>
      <dgm:spPr/>
    </dgm:pt>
    <dgm:pt modelId="{A5E8CC91-EDF0-4444-9AD3-FB4EB8F31276}" type="pres">
      <dgm:prSet presAssocID="{785FF8CD-D097-40BD-B511-4FCB5D14A60F}" presName="spacer" presStyleCnt="0"/>
      <dgm:spPr/>
    </dgm:pt>
    <dgm:pt modelId="{B7ADFE67-2A8D-492B-8C41-042A0CD70A6B}" type="pres">
      <dgm:prSet presAssocID="{A0C0F0E1-C685-472E-9E3B-DECFC59546C5}" presName="parentText" presStyleLbl="node1" presStyleIdx="14" presStyleCnt="16">
        <dgm:presLayoutVars>
          <dgm:chMax val="0"/>
          <dgm:bulletEnabled val="1"/>
        </dgm:presLayoutVars>
      </dgm:prSet>
      <dgm:spPr/>
    </dgm:pt>
    <dgm:pt modelId="{BB029FC9-68DD-4D3C-97ED-B2056CAD71F9}" type="pres">
      <dgm:prSet presAssocID="{86EE48B8-C1C8-4470-8E45-1631617C3535}" presName="spacer" presStyleCnt="0"/>
      <dgm:spPr/>
    </dgm:pt>
    <dgm:pt modelId="{264DA713-E3A4-4175-ABB1-B11CD71BD601}" type="pres">
      <dgm:prSet presAssocID="{9D1A026D-C575-48F6-AC70-E2C22538BA39}" presName="parentText" presStyleLbl="node1" presStyleIdx="15" presStyleCnt="16">
        <dgm:presLayoutVars>
          <dgm:chMax val="0"/>
          <dgm:bulletEnabled val="1"/>
        </dgm:presLayoutVars>
      </dgm:prSet>
      <dgm:spPr/>
    </dgm:pt>
  </dgm:ptLst>
  <dgm:cxnLst>
    <dgm:cxn modelId="{F0E0FF05-FA01-411E-9AE9-9D918AB1EA43}" type="presOf" srcId="{A0C0F0E1-C685-472E-9E3B-DECFC59546C5}" destId="{B7ADFE67-2A8D-492B-8C41-042A0CD70A6B}" srcOrd="0" destOrd="0" presId="urn:microsoft.com/office/officeart/2005/8/layout/vList2"/>
    <dgm:cxn modelId="{6E9C970B-BB31-48B5-BA74-F19F9530904F}" srcId="{482D0C6B-1DB8-43CE-9E37-54C96B78E09B}" destId="{C7B43881-C924-4291-949B-FE8465C61F75}" srcOrd="4" destOrd="0" parTransId="{357D1A50-4F67-4A65-A12E-06D44BA3A605}" sibTransId="{4B9734B5-5FEB-4974-AFD1-C797765D1CDE}"/>
    <dgm:cxn modelId="{9E2CE30B-EE2D-4E97-AFE5-A239E817950D}" type="presOf" srcId="{465FEF9F-51B6-44E8-B2DD-531131A93497}" destId="{AE57CEDF-11F2-43FF-B779-820EBF26C66A}" srcOrd="0" destOrd="0" presId="urn:microsoft.com/office/officeart/2005/8/layout/vList2"/>
    <dgm:cxn modelId="{31118815-7F1D-4A44-A2EE-A9A6A5AFD466}" type="presOf" srcId="{EE3160D1-9568-4904-8302-428AD2FD692E}" destId="{64BF6D43-5FCD-45C6-A736-DD0C90FD03D4}" srcOrd="0" destOrd="0" presId="urn:microsoft.com/office/officeart/2005/8/layout/vList2"/>
    <dgm:cxn modelId="{FB54B41C-C2D0-4760-92CD-B9FEA754A08A}" type="presOf" srcId="{80391183-F548-4077-B510-D8B558A2523A}" destId="{FDFC5199-4234-4FDA-B03A-E35505CE17A8}" srcOrd="0" destOrd="0" presId="urn:microsoft.com/office/officeart/2005/8/layout/vList2"/>
    <dgm:cxn modelId="{A64AB934-B0FD-43A3-8072-118E73FB7E92}" type="presOf" srcId="{0330CB3F-52C3-47F3-B847-17B129290DD5}" destId="{24159FA7-5669-45C1-B8CB-B5D3311FFD90}" srcOrd="0" destOrd="0" presId="urn:microsoft.com/office/officeart/2005/8/layout/vList2"/>
    <dgm:cxn modelId="{11FEE83C-87BE-47B5-BD7B-430F061D7777}" type="presOf" srcId="{7FC47E38-AD93-4617-B895-C11BB964855C}" destId="{DEDB223E-A8C6-44C9-AE2D-42D5EFB3B1C6}" srcOrd="0" destOrd="0" presId="urn:microsoft.com/office/officeart/2005/8/layout/vList2"/>
    <dgm:cxn modelId="{67A31342-7335-46F4-9509-0F591A9ADBD1}" type="presOf" srcId="{0807C12B-1C4F-44E1-9860-0F62BD8C0CCF}" destId="{D9C337B9-9FD7-4F64-A0AA-1B4DBAD7760E}" srcOrd="0" destOrd="0" presId="urn:microsoft.com/office/officeart/2005/8/layout/vList2"/>
    <dgm:cxn modelId="{FA95D563-21B6-462E-9E15-F63D6A70B2E1}" srcId="{482D0C6B-1DB8-43CE-9E37-54C96B78E09B}" destId="{A0C0F0E1-C685-472E-9E3B-DECFC59546C5}" srcOrd="14" destOrd="0" parTransId="{2941688D-7177-4F73-83E0-588DA0F194A4}" sibTransId="{86EE48B8-C1C8-4470-8E45-1631617C3535}"/>
    <dgm:cxn modelId="{3FEF8669-F174-4D03-A2F6-085F828C470C}" srcId="{482D0C6B-1DB8-43CE-9E37-54C96B78E09B}" destId="{3F59F339-6B75-4A5C-A0BB-C920973DA237}" srcOrd="7" destOrd="0" parTransId="{41C01D34-70BE-4B89-84E2-1670E6F21866}" sibTransId="{F2BFF6E2-1458-4BCB-9F27-0BCFB3BBED96}"/>
    <dgm:cxn modelId="{15123570-A923-4A30-8F19-5847FB122EEE}" srcId="{482D0C6B-1DB8-43CE-9E37-54C96B78E09B}" destId="{3BD39A13-CE60-4197-9931-2EBFB521F5A2}" srcOrd="10" destOrd="0" parTransId="{3504E1BC-B84E-4CE8-83DC-0E4E35BBAE2B}" sibTransId="{A35DDB88-BFE9-4602-B454-4D503CFB3628}"/>
    <dgm:cxn modelId="{9409DA53-2D65-4187-9044-984EB4793295}" srcId="{482D0C6B-1DB8-43CE-9E37-54C96B78E09B}" destId="{80391183-F548-4077-B510-D8B558A2523A}" srcOrd="1" destOrd="0" parTransId="{B826F287-FC53-4097-A410-FFD5B28F6C4A}" sibTransId="{0F3EC767-D1B4-4540-9E61-AF1980A93A2B}"/>
    <dgm:cxn modelId="{2F39C08D-7CA6-4576-A8CE-27FF055528A6}" srcId="{482D0C6B-1DB8-43CE-9E37-54C96B78E09B}" destId="{25F3B558-1F56-472D-A615-EBD77EF1BD57}" srcOrd="13" destOrd="0" parTransId="{110CD317-CB68-4E8C-B53C-11045FFDA747}" sibTransId="{785FF8CD-D097-40BD-B511-4FCB5D14A60F}"/>
    <dgm:cxn modelId="{9CFD278E-F090-4C1C-ABC6-E7D866BE152A}" srcId="{482D0C6B-1DB8-43CE-9E37-54C96B78E09B}" destId="{7FC47E38-AD93-4617-B895-C11BB964855C}" srcOrd="12" destOrd="0" parTransId="{73961F3A-D56D-45DB-9E28-95CA72889359}" sibTransId="{11EF0E46-BB57-414F-9674-1FEC8856E923}"/>
    <dgm:cxn modelId="{B7249096-AC62-41E2-8E03-BA02837012B0}" srcId="{482D0C6B-1DB8-43CE-9E37-54C96B78E09B}" destId="{465FEF9F-51B6-44E8-B2DD-531131A93497}" srcOrd="3" destOrd="0" parTransId="{851EAAA3-194C-42F8-923A-2FA075E9A6D6}" sibTransId="{A7A15902-CE8D-4F6D-980F-BCE382C057DB}"/>
    <dgm:cxn modelId="{55E30EA8-4A46-43AB-8241-3AE65835D66F}" type="presOf" srcId="{3F59F339-6B75-4A5C-A0BB-C920973DA237}" destId="{CE18D235-BF44-4113-B119-809A3615B9DA}" srcOrd="0" destOrd="0" presId="urn:microsoft.com/office/officeart/2005/8/layout/vList2"/>
    <dgm:cxn modelId="{D9754CAA-4B17-476D-9793-2CAF68F4F924}" type="presOf" srcId="{7B0722E2-DD5F-45F6-A3E4-3DE2BF357A38}" destId="{33AC2D9A-10F3-4F7A-8967-B82A44C7EE41}" srcOrd="0" destOrd="0" presId="urn:microsoft.com/office/officeart/2005/8/layout/vList2"/>
    <dgm:cxn modelId="{E3E215AC-1D85-4956-B1E6-312679471B99}" type="presOf" srcId="{3BD39A13-CE60-4197-9931-2EBFB521F5A2}" destId="{5251E942-4F49-4113-8147-79C9AD03056C}" srcOrd="0" destOrd="0" presId="urn:microsoft.com/office/officeart/2005/8/layout/vList2"/>
    <dgm:cxn modelId="{48F022AC-8D8C-4034-B288-C3FCCC86505C}" type="presOf" srcId="{DE9A1739-F3C5-4D51-8FC3-6D2C5135A1F1}" destId="{EA8AD040-7951-4CCD-9BFC-9486528CE2CA}" srcOrd="0" destOrd="0" presId="urn:microsoft.com/office/officeart/2005/8/layout/vList2"/>
    <dgm:cxn modelId="{A7F33DB2-8158-4949-B50C-16D9A7DB2DCA}" type="presOf" srcId="{25F3B558-1F56-472D-A615-EBD77EF1BD57}" destId="{37802590-15A8-427C-8471-99D9723CD133}" srcOrd="0" destOrd="0" presId="urn:microsoft.com/office/officeart/2005/8/layout/vList2"/>
    <dgm:cxn modelId="{6E9F02B3-2306-457B-95DE-90E27971A7C2}" type="presOf" srcId="{C7B43881-C924-4291-949B-FE8465C61F75}" destId="{683D3506-C42B-42C2-A4AD-5C4225E772AB}" srcOrd="0" destOrd="0" presId="urn:microsoft.com/office/officeart/2005/8/layout/vList2"/>
    <dgm:cxn modelId="{0550EDB9-9640-427B-B12B-AA560B7B3707}" srcId="{482D0C6B-1DB8-43CE-9E37-54C96B78E09B}" destId="{7B0722E2-DD5F-45F6-A3E4-3DE2BF357A38}" srcOrd="0" destOrd="0" parTransId="{DD07BF77-4262-45AF-91E1-CB2252877A35}" sibTransId="{6EA19BCF-3EAA-4603-B5B4-42A33FEF0F69}"/>
    <dgm:cxn modelId="{A834A3BA-429F-44D8-BE30-06E4B1298E6C}" srcId="{482D0C6B-1DB8-43CE-9E37-54C96B78E09B}" destId="{0330CB3F-52C3-47F3-B847-17B129290DD5}" srcOrd="8" destOrd="0" parTransId="{186AD235-3985-4AA1-9A22-E5F0A0D5EBB9}" sibTransId="{8C21A0DD-3608-48C1-9242-760A93C5A668}"/>
    <dgm:cxn modelId="{AC397CBC-58A7-4631-B9B2-873716DAF6E0}" type="presOf" srcId="{C59AC1A8-D131-48E8-A535-66E2E3365CE8}" destId="{86F1A9B5-8C2A-41ED-BDAE-EACB7CF37302}" srcOrd="0" destOrd="0" presId="urn:microsoft.com/office/officeart/2005/8/layout/vList2"/>
    <dgm:cxn modelId="{006C3FC3-CF70-4B6F-A780-7A3B52653D4E}" srcId="{482D0C6B-1DB8-43CE-9E37-54C96B78E09B}" destId="{0807C12B-1C4F-44E1-9860-0F62BD8C0CCF}" srcOrd="5" destOrd="0" parTransId="{73D0364F-D5C1-4366-B129-AF96BB71721E}" sibTransId="{0D4BA4CC-867C-4609-AD26-ABA840F9B2A7}"/>
    <dgm:cxn modelId="{613D90C7-201C-40C6-8146-1A0C0459B798}" srcId="{482D0C6B-1DB8-43CE-9E37-54C96B78E09B}" destId="{EE3160D1-9568-4904-8302-428AD2FD692E}" srcOrd="11" destOrd="0" parTransId="{8B992016-6D25-43DC-AD5E-64E083B44E9A}" sibTransId="{F6806AD1-AAF3-44A9-84F1-3F400A364C99}"/>
    <dgm:cxn modelId="{742CD1D2-BC18-4D31-AD67-26D568C90E8E}" srcId="{482D0C6B-1DB8-43CE-9E37-54C96B78E09B}" destId="{9D1A026D-C575-48F6-AC70-E2C22538BA39}" srcOrd="15" destOrd="0" parTransId="{7DFE6A9A-D700-4601-BF3B-0DFA822D4AF6}" sibTransId="{AE28645A-98BD-41C9-B486-40A778504113}"/>
    <dgm:cxn modelId="{57F1B4D4-B099-4CA0-8021-148108157BF1}" srcId="{482D0C6B-1DB8-43CE-9E37-54C96B78E09B}" destId="{EC1C5167-8BA6-49BC-A3BF-D3EC753A21AD}" srcOrd="9" destOrd="0" parTransId="{CDDF2444-44A0-4DFE-AED2-121C411E4AC6}" sibTransId="{1656ECD5-1054-4FFD-9DCC-3541693AC86E}"/>
    <dgm:cxn modelId="{15EFE6DA-1645-4EFF-B591-4A74560AED19}" type="presOf" srcId="{482D0C6B-1DB8-43CE-9E37-54C96B78E09B}" destId="{F47CE695-3E57-4515-A78A-3F7335A474B9}" srcOrd="0" destOrd="0" presId="urn:microsoft.com/office/officeart/2005/8/layout/vList2"/>
    <dgm:cxn modelId="{87A89FDC-7B70-46AE-938E-87F221DDCF77}" srcId="{482D0C6B-1DB8-43CE-9E37-54C96B78E09B}" destId="{DE9A1739-F3C5-4D51-8FC3-6D2C5135A1F1}" srcOrd="6" destOrd="0" parTransId="{662BEF13-F97A-4F9E-BA1E-534F81A550C3}" sibTransId="{4BBE20A2-64CB-4D96-92CD-ADDBA01A29E6}"/>
    <dgm:cxn modelId="{8CB6B4E3-4EEB-41D8-BAD0-D84E6435F536}" type="presOf" srcId="{9D1A026D-C575-48F6-AC70-E2C22538BA39}" destId="{264DA713-E3A4-4175-ABB1-B11CD71BD601}" srcOrd="0" destOrd="0" presId="urn:microsoft.com/office/officeart/2005/8/layout/vList2"/>
    <dgm:cxn modelId="{3E7DE6F2-EE67-4FC9-AE5B-864B4059E4AA}" srcId="{482D0C6B-1DB8-43CE-9E37-54C96B78E09B}" destId="{C59AC1A8-D131-48E8-A535-66E2E3365CE8}" srcOrd="2" destOrd="0" parTransId="{A04F9694-3E12-4137-BA36-3649B5CC75A9}" sibTransId="{5DDFFACA-A8C9-4B8F-9AF7-84DA1C9655EB}"/>
    <dgm:cxn modelId="{F6140EFC-664E-4E46-BDAA-65A3576C24D1}" type="presOf" srcId="{EC1C5167-8BA6-49BC-A3BF-D3EC753A21AD}" destId="{3A4FCC98-B579-436D-965B-C1D2F4B9C39B}" srcOrd="0" destOrd="0" presId="urn:microsoft.com/office/officeart/2005/8/layout/vList2"/>
    <dgm:cxn modelId="{EC90BF16-F3F5-4D0E-A1D0-B9DD9C16807C}" type="presParOf" srcId="{F47CE695-3E57-4515-A78A-3F7335A474B9}" destId="{33AC2D9A-10F3-4F7A-8967-B82A44C7EE41}" srcOrd="0" destOrd="0" presId="urn:microsoft.com/office/officeart/2005/8/layout/vList2"/>
    <dgm:cxn modelId="{0121E40D-B3F5-478D-AD8A-69C2AD77641E}" type="presParOf" srcId="{F47CE695-3E57-4515-A78A-3F7335A474B9}" destId="{A8732A00-9A5B-4220-AAF2-4F83CB3D6387}" srcOrd="1" destOrd="0" presId="urn:microsoft.com/office/officeart/2005/8/layout/vList2"/>
    <dgm:cxn modelId="{5AB1E50C-E98A-40E1-8095-E4D339C8868B}" type="presParOf" srcId="{F47CE695-3E57-4515-A78A-3F7335A474B9}" destId="{FDFC5199-4234-4FDA-B03A-E35505CE17A8}" srcOrd="2" destOrd="0" presId="urn:microsoft.com/office/officeart/2005/8/layout/vList2"/>
    <dgm:cxn modelId="{24B699D0-D6B7-4DE2-AFBD-54F998058651}" type="presParOf" srcId="{F47CE695-3E57-4515-A78A-3F7335A474B9}" destId="{E4252752-7DE4-472F-AD33-CDA95393FCE9}" srcOrd="3" destOrd="0" presId="urn:microsoft.com/office/officeart/2005/8/layout/vList2"/>
    <dgm:cxn modelId="{D30C4EAA-C0AC-495B-977B-78813459CB6B}" type="presParOf" srcId="{F47CE695-3E57-4515-A78A-3F7335A474B9}" destId="{86F1A9B5-8C2A-41ED-BDAE-EACB7CF37302}" srcOrd="4" destOrd="0" presId="urn:microsoft.com/office/officeart/2005/8/layout/vList2"/>
    <dgm:cxn modelId="{C32553B5-0FF8-4FBA-AB9A-3193FC426DB0}" type="presParOf" srcId="{F47CE695-3E57-4515-A78A-3F7335A474B9}" destId="{7664CB1D-2742-4335-BEC0-3A846666B87A}" srcOrd="5" destOrd="0" presId="urn:microsoft.com/office/officeart/2005/8/layout/vList2"/>
    <dgm:cxn modelId="{A811A539-BD60-4980-B6D3-38F4BA5E4971}" type="presParOf" srcId="{F47CE695-3E57-4515-A78A-3F7335A474B9}" destId="{AE57CEDF-11F2-43FF-B779-820EBF26C66A}" srcOrd="6" destOrd="0" presId="urn:microsoft.com/office/officeart/2005/8/layout/vList2"/>
    <dgm:cxn modelId="{2591AE2D-A3F2-4C69-A8CB-C5E0A07C5537}" type="presParOf" srcId="{F47CE695-3E57-4515-A78A-3F7335A474B9}" destId="{9BB32A34-70C2-4EB0-9A80-8E46DB6E358E}" srcOrd="7" destOrd="0" presId="urn:microsoft.com/office/officeart/2005/8/layout/vList2"/>
    <dgm:cxn modelId="{5225DEF5-F67B-4C81-83B6-5AFC03F99989}" type="presParOf" srcId="{F47CE695-3E57-4515-A78A-3F7335A474B9}" destId="{683D3506-C42B-42C2-A4AD-5C4225E772AB}" srcOrd="8" destOrd="0" presId="urn:microsoft.com/office/officeart/2005/8/layout/vList2"/>
    <dgm:cxn modelId="{3D5F1167-AB5C-4EFF-9028-F5711C27648B}" type="presParOf" srcId="{F47CE695-3E57-4515-A78A-3F7335A474B9}" destId="{C64200CB-8361-4C26-9D1A-7758E5E2B1EA}" srcOrd="9" destOrd="0" presId="urn:microsoft.com/office/officeart/2005/8/layout/vList2"/>
    <dgm:cxn modelId="{ED1B3005-BA7F-451F-8BCB-E1EC3A76B3F7}" type="presParOf" srcId="{F47CE695-3E57-4515-A78A-3F7335A474B9}" destId="{D9C337B9-9FD7-4F64-A0AA-1B4DBAD7760E}" srcOrd="10" destOrd="0" presId="urn:microsoft.com/office/officeart/2005/8/layout/vList2"/>
    <dgm:cxn modelId="{7C7217C6-C797-48FC-9FCE-57B99FCEC681}" type="presParOf" srcId="{F47CE695-3E57-4515-A78A-3F7335A474B9}" destId="{7B79E4A6-9768-4547-AEF9-8B29F320B2B8}" srcOrd="11" destOrd="0" presId="urn:microsoft.com/office/officeart/2005/8/layout/vList2"/>
    <dgm:cxn modelId="{D8E574F9-DF8D-4882-853C-708CB86A6AEA}" type="presParOf" srcId="{F47CE695-3E57-4515-A78A-3F7335A474B9}" destId="{EA8AD040-7951-4CCD-9BFC-9486528CE2CA}" srcOrd="12" destOrd="0" presId="urn:microsoft.com/office/officeart/2005/8/layout/vList2"/>
    <dgm:cxn modelId="{93384C95-02BE-4F4E-BF7A-9A15E0E951C1}" type="presParOf" srcId="{F47CE695-3E57-4515-A78A-3F7335A474B9}" destId="{50C9EE65-A7B0-43F5-A03C-1BB77D5CCD38}" srcOrd="13" destOrd="0" presId="urn:microsoft.com/office/officeart/2005/8/layout/vList2"/>
    <dgm:cxn modelId="{0779CB8D-D0A4-46D6-AB07-C362E13BC373}" type="presParOf" srcId="{F47CE695-3E57-4515-A78A-3F7335A474B9}" destId="{CE18D235-BF44-4113-B119-809A3615B9DA}" srcOrd="14" destOrd="0" presId="urn:microsoft.com/office/officeart/2005/8/layout/vList2"/>
    <dgm:cxn modelId="{C8EB422B-1393-4748-B643-B82F0F42DE46}" type="presParOf" srcId="{F47CE695-3E57-4515-A78A-3F7335A474B9}" destId="{97A6196F-876D-45FA-8B06-1364AAAA2D11}" srcOrd="15" destOrd="0" presId="urn:microsoft.com/office/officeart/2005/8/layout/vList2"/>
    <dgm:cxn modelId="{EEBB06D3-294E-40C0-A7B0-0CCA9FA09B61}" type="presParOf" srcId="{F47CE695-3E57-4515-A78A-3F7335A474B9}" destId="{24159FA7-5669-45C1-B8CB-B5D3311FFD90}" srcOrd="16" destOrd="0" presId="urn:microsoft.com/office/officeart/2005/8/layout/vList2"/>
    <dgm:cxn modelId="{C9B55D1E-F253-4293-8AFB-5016D6D40E3D}" type="presParOf" srcId="{F47CE695-3E57-4515-A78A-3F7335A474B9}" destId="{5BEC42EC-78A0-46FD-A008-2D7DD628BD8A}" srcOrd="17" destOrd="0" presId="urn:microsoft.com/office/officeart/2005/8/layout/vList2"/>
    <dgm:cxn modelId="{7AD77A6F-DA64-4E91-98F3-20C74C3BCAC2}" type="presParOf" srcId="{F47CE695-3E57-4515-A78A-3F7335A474B9}" destId="{3A4FCC98-B579-436D-965B-C1D2F4B9C39B}" srcOrd="18" destOrd="0" presId="urn:microsoft.com/office/officeart/2005/8/layout/vList2"/>
    <dgm:cxn modelId="{4FF2321F-A566-47F8-AA48-D619B6FF8A2B}" type="presParOf" srcId="{F47CE695-3E57-4515-A78A-3F7335A474B9}" destId="{A152C299-8353-4C6E-B3F9-36FCA55238D6}" srcOrd="19" destOrd="0" presId="urn:microsoft.com/office/officeart/2005/8/layout/vList2"/>
    <dgm:cxn modelId="{B1EE9A9B-FA6D-4354-AC9A-3C1BED6E6847}" type="presParOf" srcId="{F47CE695-3E57-4515-A78A-3F7335A474B9}" destId="{5251E942-4F49-4113-8147-79C9AD03056C}" srcOrd="20" destOrd="0" presId="urn:microsoft.com/office/officeart/2005/8/layout/vList2"/>
    <dgm:cxn modelId="{BF80A42B-CE91-4530-8C8A-EB29DB02238D}" type="presParOf" srcId="{F47CE695-3E57-4515-A78A-3F7335A474B9}" destId="{BF724BCC-6CBE-4EED-9253-0181A33833E0}" srcOrd="21" destOrd="0" presId="urn:microsoft.com/office/officeart/2005/8/layout/vList2"/>
    <dgm:cxn modelId="{970CB0AF-ECA3-4A74-8914-87AFE048A86A}" type="presParOf" srcId="{F47CE695-3E57-4515-A78A-3F7335A474B9}" destId="{64BF6D43-5FCD-45C6-A736-DD0C90FD03D4}" srcOrd="22" destOrd="0" presId="urn:microsoft.com/office/officeart/2005/8/layout/vList2"/>
    <dgm:cxn modelId="{A2BFED4E-6C50-4865-987C-AB7F0AB3D78A}" type="presParOf" srcId="{F47CE695-3E57-4515-A78A-3F7335A474B9}" destId="{1D926CEC-5030-4CB7-8C80-32C571A089C4}" srcOrd="23" destOrd="0" presId="urn:microsoft.com/office/officeart/2005/8/layout/vList2"/>
    <dgm:cxn modelId="{9F230F6A-A0D0-4FCB-B983-E9ACD5F44DFF}" type="presParOf" srcId="{F47CE695-3E57-4515-A78A-3F7335A474B9}" destId="{DEDB223E-A8C6-44C9-AE2D-42D5EFB3B1C6}" srcOrd="24" destOrd="0" presId="urn:microsoft.com/office/officeart/2005/8/layout/vList2"/>
    <dgm:cxn modelId="{31B3F36D-5448-43BB-B742-0FE277CE2C30}" type="presParOf" srcId="{F47CE695-3E57-4515-A78A-3F7335A474B9}" destId="{A59A0A0F-DF08-49D1-8710-5A39234F6EF5}" srcOrd="25" destOrd="0" presId="urn:microsoft.com/office/officeart/2005/8/layout/vList2"/>
    <dgm:cxn modelId="{165C221E-7DA3-4D44-ADF7-1FA41EEB51DB}" type="presParOf" srcId="{F47CE695-3E57-4515-A78A-3F7335A474B9}" destId="{37802590-15A8-427C-8471-99D9723CD133}" srcOrd="26" destOrd="0" presId="urn:microsoft.com/office/officeart/2005/8/layout/vList2"/>
    <dgm:cxn modelId="{74431642-2A89-412E-A7C9-BA2E83DA81A0}" type="presParOf" srcId="{F47CE695-3E57-4515-A78A-3F7335A474B9}" destId="{A5E8CC91-EDF0-4444-9AD3-FB4EB8F31276}" srcOrd="27" destOrd="0" presId="urn:microsoft.com/office/officeart/2005/8/layout/vList2"/>
    <dgm:cxn modelId="{3B9D483D-B18F-4683-B3C3-EBF4A147AA51}" type="presParOf" srcId="{F47CE695-3E57-4515-A78A-3F7335A474B9}" destId="{B7ADFE67-2A8D-492B-8C41-042A0CD70A6B}" srcOrd="28" destOrd="0" presId="urn:microsoft.com/office/officeart/2005/8/layout/vList2"/>
    <dgm:cxn modelId="{04BCEDA8-A4C2-403C-A037-E65BF1CE743C}" type="presParOf" srcId="{F47CE695-3E57-4515-A78A-3F7335A474B9}" destId="{BB029FC9-68DD-4D3C-97ED-B2056CAD71F9}" srcOrd="29" destOrd="0" presId="urn:microsoft.com/office/officeart/2005/8/layout/vList2"/>
    <dgm:cxn modelId="{8D9047A7-2725-4491-9803-C95CFE99C802}" type="presParOf" srcId="{F47CE695-3E57-4515-A78A-3F7335A474B9}" destId="{264DA713-E3A4-4175-ABB1-B11CD71BD601}" srcOrd="3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C2D9A-10F3-4F7A-8967-B82A44C7EE41}">
      <dsp:nvSpPr>
        <dsp:cNvPr id="0" name=""/>
        <dsp:cNvSpPr/>
      </dsp:nvSpPr>
      <dsp:spPr>
        <a:xfrm>
          <a:off x="0" y="287"/>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hlinkClick xmlns:r="http://schemas.openxmlformats.org/officeDocument/2006/relationships" r:id="rId1"/>
            </a:rPr>
            <a:t>The Introductory Guide to EEG (Electroencephalography) – EMOTIV</a:t>
          </a:r>
          <a:endParaRPr lang="en-US" sz="1000" kern="1200" dirty="0"/>
        </a:p>
      </dsp:txBody>
      <dsp:txXfrm>
        <a:off x="14923" y="15210"/>
        <a:ext cx="8916695" cy="275851"/>
      </dsp:txXfrm>
    </dsp:sp>
    <dsp:sp modelId="{FDFC5199-4234-4FDA-B03A-E35505CE17A8}">
      <dsp:nvSpPr>
        <dsp:cNvPr id="0" name=""/>
        <dsp:cNvSpPr/>
      </dsp:nvSpPr>
      <dsp:spPr>
        <a:xfrm>
          <a:off x="0" y="317066"/>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A brain–computer interface using</a:t>
          </a:r>
          <a:r>
            <a:rPr lang="tr-TR" sz="1000" kern="1200" dirty="0"/>
            <a:t> </a:t>
          </a:r>
          <a:r>
            <a:rPr lang="en-US" sz="1000" kern="1200" dirty="0"/>
            <a:t>electrocorticographic signals in humans</a:t>
          </a:r>
          <a:r>
            <a:rPr lang="tr-TR" sz="1000" kern="1200" dirty="0"/>
            <a:t> - </a:t>
          </a:r>
          <a:r>
            <a:rPr lang="tr-TR" sz="1000" kern="1200" dirty="0" err="1"/>
            <a:t>Eric</a:t>
          </a:r>
          <a:r>
            <a:rPr lang="tr-TR" sz="1000" kern="1200" dirty="0"/>
            <a:t> C </a:t>
          </a:r>
          <a:r>
            <a:rPr lang="tr-TR" sz="1000" kern="1200" dirty="0" err="1"/>
            <a:t>Leuthardt</a:t>
          </a:r>
          <a:r>
            <a:rPr lang="tr-TR" sz="1000" kern="1200" dirty="0"/>
            <a:t>, </a:t>
          </a:r>
          <a:r>
            <a:rPr lang="tr-TR" sz="1000" kern="1200" dirty="0" err="1"/>
            <a:t>Gerwin</a:t>
          </a:r>
          <a:r>
            <a:rPr lang="tr-TR" sz="1000" kern="1200" dirty="0"/>
            <a:t> </a:t>
          </a:r>
          <a:r>
            <a:rPr lang="tr-TR" sz="1000" kern="1200" dirty="0" err="1"/>
            <a:t>Schalk</a:t>
          </a:r>
          <a:r>
            <a:rPr lang="tr-TR" sz="1000" kern="1200" dirty="0"/>
            <a:t>, </a:t>
          </a:r>
          <a:r>
            <a:rPr lang="tr-TR" sz="1000" kern="1200" dirty="0" err="1"/>
            <a:t>Jonathan</a:t>
          </a:r>
          <a:r>
            <a:rPr lang="tr-TR" sz="1000" kern="1200" dirty="0"/>
            <a:t> R </a:t>
          </a:r>
          <a:r>
            <a:rPr lang="tr-TR" sz="1000" kern="1200" dirty="0" err="1"/>
            <a:t>Wolpaw,Jeffrey</a:t>
          </a:r>
          <a:r>
            <a:rPr lang="tr-TR" sz="1000" kern="1200" dirty="0"/>
            <a:t> G </a:t>
          </a:r>
          <a:r>
            <a:rPr lang="tr-TR" sz="1000" kern="1200" dirty="0" err="1"/>
            <a:t>Ojemann</a:t>
          </a:r>
          <a:r>
            <a:rPr lang="tr-TR" sz="1000" kern="1200" dirty="0"/>
            <a:t> </a:t>
          </a:r>
          <a:r>
            <a:rPr lang="tr-TR" sz="1000" kern="1200" dirty="0" err="1"/>
            <a:t>and</a:t>
          </a:r>
          <a:r>
            <a:rPr lang="tr-TR" sz="1000" kern="1200" dirty="0"/>
            <a:t> Daniel W Moran5</a:t>
          </a:r>
          <a:endParaRPr lang="en-US" sz="1000" kern="1200" dirty="0"/>
        </a:p>
      </dsp:txBody>
      <dsp:txXfrm>
        <a:off x="14923" y="331989"/>
        <a:ext cx="8916695" cy="275851"/>
      </dsp:txXfrm>
    </dsp:sp>
    <dsp:sp modelId="{86F1A9B5-8C2A-41ED-BDAE-EACB7CF37302}">
      <dsp:nvSpPr>
        <dsp:cNvPr id="0" name=""/>
        <dsp:cNvSpPr/>
      </dsp:nvSpPr>
      <dsp:spPr>
        <a:xfrm>
          <a:off x="0" y="633845"/>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tr-TR" sz="1000" kern="1200" dirty="0"/>
            <a:t>Brain-</a:t>
          </a:r>
          <a:r>
            <a:rPr lang="tr-TR" sz="1000" kern="1200" dirty="0" err="1"/>
            <a:t>Computer</a:t>
          </a:r>
          <a:r>
            <a:rPr lang="tr-TR" sz="1000" kern="1200" dirty="0"/>
            <a:t> </a:t>
          </a:r>
          <a:r>
            <a:rPr lang="tr-TR" sz="1000" kern="1200" dirty="0" err="1"/>
            <a:t>Interfaces</a:t>
          </a:r>
          <a:r>
            <a:rPr lang="tr-TR" sz="1000" kern="1200" dirty="0"/>
            <a:t> in </a:t>
          </a:r>
          <a:r>
            <a:rPr lang="tr-TR" sz="1000" kern="1200" dirty="0" err="1"/>
            <a:t>Medicine</a:t>
          </a:r>
          <a:r>
            <a:rPr lang="tr-TR" sz="1000" kern="1200" dirty="0"/>
            <a:t> - </a:t>
          </a:r>
          <a:r>
            <a:rPr lang="en-US" sz="1000" kern="1200" dirty="0"/>
            <a:t>Jerry J. Shih, Dean J. </a:t>
          </a:r>
          <a:r>
            <a:rPr lang="en-US" sz="1000" kern="1200" dirty="0" err="1"/>
            <a:t>Krusienski</a:t>
          </a:r>
          <a:r>
            <a:rPr lang="en-US" sz="1000" kern="1200" dirty="0"/>
            <a:t> and Jonathan R. </a:t>
          </a:r>
          <a:r>
            <a:rPr lang="en-US" sz="1000" kern="1200" dirty="0" err="1"/>
            <a:t>Wolpawc</a:t>
          </a:r>
          <a:endParaRPr lang="en-US" sz="1000" kern="1200" dirty="0"/>
        </a:p>
      </dsp:txBody>
      <dsp:txXfrm>
        <a:off x="14923" y="648768"/>
        <a:ext cx="8916695" cy="275851"/>
      </dsp:txXfrm>
    </dsp:sp>
    <dsp:sp modelId="{AE57CEDF-11F2-43FF-B779-820EBF26C66A}">
      <dsp:nvSpPr>
        <dsp:cNvPr id="0" name=""/>
        <dsp:cNvSpPr/>
      </dsp:nvSpPr>
      <dsp:spPr>
        <a:xfrm>
          <a:off x="0" y="950623"/>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Brain–computer interfaces for communication and control</a:t>
          </a:r>
          <a:r>
            <a:rPr lang="tr-TR" sz="1000" kern="1200"/>
            <a:t> - Jonathan R Wolpaw, Niels Birbaumer, Dennis J McFarlanda, Gert Pfurtschellere, Theresa M Vaughana</a:t>
          </a:r>
          <a:endParaRPr lang="en-US" sz="1000" kern="1200"/>
        </a:p>
      </dsp:txBody>
      <dsp:txXfrm>
        <a:off x="14923" y="965546"/>
        <a:ext cx="8916695" cy="275851"/>
      </dsp:txXfrm>
    </dsp:sp>
    <dsp:sp modelId="{683D3506-C42B-42C2-A4AD-5C4225E772AB}">
      <dsp:nvSpPr>
        <dsp:cNvPr id="0" name=""/>
        <dsp:cNvSpPr/>
      </dsp:nvSpPr>
      <dsp:spPr>
        <a:xfrm>
          <a:off x="0" y="1267402"/>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hlinkClick xmlns:r="http://schemas.openxmlformats.org/officeDocument/2006/relationships" r:id="rId2"/>
            </a:rPr>
            <a:t>A Beginner’s Guide to Brain-Computer Interface and Convolutional Neural Networks | by Alexandre </a:t>
          </a:r>
          <a:r>
            <a:rPr lang="en-US" sz="1000" kern="1200" dirty="0" err="1">
              <a:hlinkClick xmlns:r="http://schemas.openxmlformats.org/officeDocument/2006/relationships" r:id="rId2"/>
            </a:rPr>
            <a:t>Gonfalonieri</a:t>
          </a:r>
          <a:r>
            <a:rPr lang="en-US" sz="1000" kern="1200" dirty="0">
              <a:hlinkClick xmlns:r="http://schemas.openxmlformats.org/officeDocument/2006/relationships" r:id="rId2"/>
            </a:rPr>
            <a:t> | Towards Data Science</a:t>
          </a:r>
          <a:endParaRPr lang="en-US" sz="1000" kern="1200" dirty="0"/>
        </a:p>
      </dsp:txBody>
      <dsp:txXfrm>
        <a:off x="14923" y="1282325"/>
        <a:ext cx="8916695" cy="275851"/>
      </dsp:txXfrm>
    </dsp:sp>
    <dsp:sp modelId="{D9C337B9-9FD7-4F64-A0AA-1B4DBAD7760E}">
      <dsp:nvSpPr>
        <dsp:cNvPr id="0" name=""/>
        <dsp:cNvSpPr/>
      </dsp:nvSpPr>
      <dsp:spPr>
        <a:xfrm>
          <a:off x="0" y="1584181"/>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World’s fastest brain-computer interface: Combining EEG2Code with deep learning</a:t>
          </a:r>
          <a:r>
            <a:rPr lang="tr-TR" sz="1000" kern="1200"/>
            <a:t> - Sebastian Nagel, Martin Spüler</a:t>
          </a:r>
          <a:endParaRPr lang="en-US" sz="1000" kern="1200"/>
        </a:p>
      </dsp:txBody>
      <dsp:txXfrm>
        <a:off x="14923" y="1599104"/>
        <a:ext cx="8916695" cy="275851"/>
      </dsp:txXfrm>
    </dsp:sp>
    <dsp:sp modelId="{EA8AD040-7951-4CCD-9BFC-9486528CE2CA}">
      <dsp:nvSpPr>
        <dsp:cNvPr id="0" name=""/>
        <dsp:cNvSpPr/>
      </dsp:nvSpPr>
      <dsp:spPr>
        <a:xfrm>
          <a:off x="0" y="1900960"/>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Learning Representations from EEG with Deep Recurrent-Convolutional Neural Networks</a:t>
          </a:r>
          <a:r>
            <a:rPr lang="tr-TR" sz="1000" kern="1200" dirty="0"/>
            <a:t> - </a:t>
          </a:r>
          <a:r>
            <a:rPr lang="tr-TR" sz="1000" kern="1200" dirty="0" err="1"/>
            <a:t>Pouya</a:t>
          </a:r>
          <a:r>
            <a:rPr lang="tr-TR" sz="1000" kern="1200" dirty="0"/>
            <a:t> </a:t>
          </a:r>
          <a:r>
            <a:rPr lang="tr-TR" sz="1000" kern="1200" dirty="0" err="1"/>
            <a:t>Bashivan</a:t>
          </a:r>
          <a:r>
            <a:rPr lang="tr-TR" sz="1000" kern="1200" dirty="0"/>
            <a:t>, </a:t>
          </a:r>
          <a:r>
            <a:rPr lang="tr-TR" sz="1000" kern="1200" dirty="0" err="1"/>
            <a:t>Irina</a:t>
          </a:r>
          <a:r>
            <a:rPr lang="tr-TR" sz="1000" kern="1200" dirty="0"/>
            <a:t> </a:t>
          </a:r>
          <a:r>
            <a:rPr lang="tr-TR" sz="1000" kern="1200" dirty="0" err="1"/>
            <a:t>Rish</a:t>
          </a:r>
          <a:r>
            <a:rPr lang="tr-TR" sz="1000" kern="1200" dirty="0"/>
            <a:t>, M. </a:t>
          </a:r>
          <a:r>
            <a:rPr lang="tr-TR" sz="1000" kern="1200" dirty="0" err="1"/>
            <a:t>Yeasin</a:t>
          </a:r>
          <a:r>
            <a:rPr lang="tr-TR" sz="1000" kern="1200" dirty="0"/>
            <a:t>, Noel </a:t>
          </a:r>
          <a:r>
            <a:rPr lang="tr-TR" sz="1000" kern="1200" dirty="0" err="1"/>
            <a:t>Codella</a:t>
          </a:r>
          <a:endParaRPr lang="en-US" sz="1000" kern="1200" dirty="0"/>
        </a:p>
      </dsp:txBody>
      <dsp:txXfrm>
        <a:off x="14923" y="1915883"/>
        <a:ext cx="8916695" cy="275851"/>
      </dsp:txXfrm>
    </dsp:sp>
    <dsp:sp modelId="{CE18D235-BF44-4113-B119-809A3615B9DA}">
      <dsp:nvSpPr>
        <dsp:cNvPr id="0" name=""/>
        <dsp:cNvSpPr/>
      </dsp:nvSpPr>
      <dsp:spPr>
        <a:xfrm>
          <a:off x="0" y="2217738"/>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tr-TR" sz="1000" kern="1200" dirty="0">
              <a:hlinkClick xmlns:r="http://schemas.openxmlformats.org/officeDocument/2006/relationships" r:id="rId3"/>
            </a:rPr>
            <a:t>EDF Tools – </a:t>
          </a:r>
          <a:r>
            <a:rPr lang="tr-TR" sz="1000" kern="1200" dirty="0" err="1">
              <a:hlinkClick xmlns:r="http://schemas.openxmlformats.org/officeDocument/2006/relationships" r:id="rId3"/>
            </a:rPr>
            <a:t>Eurochamp</a:t>
          </a:r>
          <a:r>
            <a:rPr lang="tr-TR" sz="1000" kern="1200" dirty="0">
              <a:hlinkClick xmlns:r="http://schemas.openxmlformats.org/officeDocument/2006/relationships" r:id="rId3"/>
            </a:rPr>
            <a:t> Data Center</a:t>
          </a:r>
          <a:endParaRPr lang="en-US" sz="1000" kern="1200" dirty="0"/>
        </a:p>
      </dsp:txBody>
      <dsp:txXfrm>
        <a:off x="14923" y="2232661"/>
        <a:ext cx="8916695" cy="275851"/>
      </dsp:txXfrm>
    </dsp:sp>
    <dsp:sp modelId="{24159FA7-5669-45C1-B8CB-B5D3311FFD90}">
      <dsp:nvSpPr>
        <dsp:cNvPr id="0" name=""/>
        <dsp:cNvSpPr/>
      </dsp:nvSpPr>
      <dsp:spPr>
        <a:xfrm>
          <a:off x="0" y="2534517"/>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hlinkClick xmlns:r="http://schemas.openxmlformats.org/officeDocument/2006/relationships" r:id="rId4"/>
            </a:rPr>
            <a:t>Transfer Learning Using </a:t>
          </a:r>
          <a:r>
            <a:rPr lang="en-US" sz="1000" kern="1200" dirty="0" err="1">
              <a:hlinkClick xmlns:r="http://schemas.openxmlformats.org/officeDocument/2006/relationships" r:id="rId4"/>
            </a:rPr>
            <a:t>AlexNet</a:t>
          </a:r>
          <a:r>
            <a:rPr lang="en-US" sz="1000" kern="1200" dirty="0">
              <a:hlinkClick xmlns:r="http://schemas.openxmlformats.org/officeDocument/2006/relationships" r:id="rId4"/>
            </a:rPr>
            <a:t> - MATLAB &amp; Simulink (mathworks.com)</a:t>
          </a:r>
          <a:endParaRPr lang="en-US" sz="1000" kern="1200" dirty="0"/>
        </a:p>
      </dsp:txBody>
      <dsp:txXfrm>
        <a:off x="14923" y="2549440"/>
        <a:ext cx="8916695" cy="275851"/>
      </dsp:txXfrm>
    </dsp:sp>
    <dsp:sp modelId="{3A4FCC98-B579-436D-965B-C1D2F4B9C39B}">
      <dsp:nvSpPr>
        <dsp:cNvPr id="0" name=""/>
        <dsp:cNvSpPr/>
      </dsp:nvSpPr>
      <dsp:spPr>
        <a:xfrm>
          <a:off x="0" y="2851296"/>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a:t>A novel approach of decoding EEG four-class motor imagery tasks via scout ESI and CNN</a:t>
          </a:r>
          <a:r>
            <a:rPr lang="tr-TR" sz="1000" b="0" i="0" kern="1200" dirty="0"/>
            <a:t> - </a:t>
          </a:r>
          <a:r>
            <a:rPr lang="tr-TR" sz="1000" b="0" i="0" kern="1200" dirty="0" err="1"/>
            <a:t>Yimin</a:t>
          </a:r>
          <a:r>
            <a:rPr lang="tr-TR" sz="1000" b="0" i="0" kern="1200" dirty="0"/>
            <a:t> </a:t>
          </a:r>
          <a:r>
            <a:rPr lang="tr-TR" sz="1000" b="0" i="0" kern="1200" dirty="0" err="1"/>
            <a:t>Hou</a:t>
          </a:r>
          <a:r>
            <a:rPr lang="tr-TR" sz="1000" b="0" i="0" kern="1200" dirty="0"/>
            <a:t>, Lu </a:t>
          </a:r>
          <a:r>
            <a:rPr lang="tr-TR" sz="1000" b="0" i="0" kern="1200" dirty="0" err="1"/>
            <a:t>Zhou</a:t>
          </a:r>
          <a:r>
            <a:rPr lang="tr-TR" sz="1000" b="0" i="0" kern="1200" dirty="0"/>
            <a:t>, </a:t>
          </a:r>
          <a:r>
            <a:rPr lang="tr-TR" sz="1000" b="0" i="0" kern="1200" dirty="0" err="1"/>
            <a:t>Shuyue</a:t>
          </a:r>
          <a:r>
            <a:rPr lang="tr-TR" sz="1000" b="0" i="0" kern="1200" dirty="0"/>
            <a:t> </a:t>
          </a:r>
          <a:r>
            <a:rPr lang="tr-TR" sz="1000" b="0" i="0" kern="1200" dirty="0" err="1"/>
            <a:t>Jia</a:t>
          </a:r>
          <a:r>
            <a:rPr lang="tr-TR" sz="1000" b="0" i="0" kern="1200" dirty="0"/>
            <a:t> </a:t>
          </a:r>
          <a:r>
            <a:rPr lang="tr-TR" sz="1000" b="0" i="0" kern="1200" dirty="0" err="1"/>
            <a:t>and</a:t>
          </a:r>
          <a:r>
            <a:rPr lang="tr-TR" sz="1000" b="0" i="0" kern="1200" dirty="0"/>
            <a:t> </a:t>
          </a:r>
          <a:r>
            <a:rPr lang="tr-TR" sz="1000" b="0" i="0" kern="1200" dirty="0" err="1"/>
            <a:t>Xiangmin</a:t>
          </a:r>
          <a:r>
            <a:rPr lang="tr-TR" sz="1000" b="0" i="0" kern="1200" dirty="0"/>
            <a:t> </a:t>
          </a:r>
          <a:r>
            <a:rPr lang="tr-TR" sz="1000" b="0" i="0" kern="1200" dirty="0" err="1"/>
            <a:t>Lun</a:t>
          </a:r>
          <a:endParaRPr lang="en-US" sz="1000" kern="1200" dirty="0"/>
        </a:p>
      </dsp:txBody>
      <dsp:txXfrm>
        <a:off x="14923" y="2866219"/>
        <a:ext cx="8916695" cy="275851"/>
      </dsp:txXfrm>
    </dsp:sp>
    <dsp:sp modelId="{5251E942-4F49-4113-8147-79C9AD03056C}">
      <dsp:nvSpPr>
        <dsp:cNvPr id="0" name=""/>
        <dsp:cNvSpPr/>
      </dsp:nvSpPr>
      <dsp:spPr>
        <a:xfrm>
          <a:off x="0" y="3168075"/>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A Deep Learning MI-EEG </a:t>
          </a:r>
          <a:r>
            <a:rPr lang="en-US" sz="1000" kern="1200" dirty="0" err="1"/>
            <a:t>Classication</a:t>
          </a:r>
          <a:r>
            <a:rPr lang="en-US" sz="1000" kern="1200" dirty="0"/>
            <a:t> Model for BCIs</a:t>
          </a:r>
          <a:r>
            <a:rPr lang="tr-TR" sz="1000" kern="1200" dirty="0"/>
            <a:t> - </a:t>
          </a:r>
          <a:r>
            <a:rPr lang="tr-TR" sz="1000" kern="1200" dirty="0" err="1"/>
            <a:t>Dose</a:t>
          </a:r>
          <a:r>
            <a:rPr lang="tr-TR" sz="1000" kern="1200" dirty="0"/>
            <a:t>, </a:t>
          </a:r>
          <a:r>
            <a:rPr lang="tr-TR" sz="1000" kern="1200" dirty="0" err="1"/>
            <a:t>Hauke</a:t>
          </a:r>
          <a:r>
            <a:rPr lang="tr-TR" sz="1000" kern="1200" dirty="0"/>
            <a:t>; </a:t>
          </a:r>
          <a:r>
            <a:rPr lang="tr-TR" sz="1000" kern="1200" dirty="0" err="1"/>
            <a:t>Møller</a:t>
          </a:r>
          <a:r>
            <a:rPr lang="tr-TR" sz="1000" kern="1200" dirty="0"/>
            <a:t>, </a:t>
          </a:r>
          <a:r>
            <a:rPr lang="tr-TR" sz="1000" kern="1200" dirty="0" err="1"/>
            <a:t>Jakob</a:t>
          </a:r>
          <a:r>
            <a:rPr lang="tr-TR" sz="1000" kern="1200" dirty="0"/>
            <a:t> </a:t>
          </a:r>
          <a:r>
            <a:rPr lang="tr-TR" sz="1000" kern="1200" dirty="0" err="1"/>
            <a:t>Skadkær</a:t>
          </a:r>
          <a:r>
            <a:rPr lang="tr-TR" sz="1000" kern="1200" dirty="0"/>
            <a:t>; </a:t>
          </a:r>
          <a:r>
            <a:rPr lang="tr-TR" sz="1000" kern="1200" dirty="0" err="1"/>
            <a:t>Puthusserypady</a:t>
          </a:r>
          <a:r>
            <a:rPr lang="tr-TR" sz="1000" kern="1200" dirty="0"/>
            <a:t>, </a:t>
          </a:r>
          <a:r>
            <a:rPr lang="tr-TR" sz="1000" kern="1200" dirty="0" err="1"/>
            <a:t>Sadasivan</a:t>
          </a:r>
          <a:r>
            <a:rPr lang="tr-TR" sz="1000" kern="1200" dirty="0"/>
            <a:t>; </a:t>
          </a:r>
          <a:r>
            <a:rPr lang="tr-TR" sz="1000" kern="1200" dirty="0" err="1"/>
            <a:t>Iversen</a:t>
          </a:r>
          <a:r>
            <a:rPr lang="tr-TR" sz="1000" kern="1200" dirty="0"/>
            <a:t>, </a:t>
          </a:r>
          <a:r>
            <a:rPr lang="tr-TR" sz="1000" kern="1200" dirty="0" err="1"/>
            <a:t>Helle</a:t>
          </a:r>
          <a:r>
            <a:rPr lang="tr-TR" sz="1000" kern="1200" dirty="0"/>
            <a:t> K.</a:t>
          </a:r>
          <a:endParaRPr lang="en-US" sz="1000" kern="1200" dirty="0"/>
        </a:p>
      </dsp:txBody>
      <dsp:txXfrm>
        <a:off x="14923" y="3182998"/>
        <a:ext cx="8916695" cy="275851"/>
      </dsp:txXfrm>
    </dsp:sp>
    <dsp:sp modelId="{64BF6D43-5FCD-45C6-A736-DD0C90FD03D4}">
      <dsp:nvSpPr>
        <dsp:cNvPr id="0" name=""/>
        <dsp:cNvSpPr/>
      </dsp:nvSpPr>
      <dsp:spPr>
        <a:xfrm>
          <a:off x="0" y="3484853"/>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i="0" kern="1200" dirty="0" err="1"/>
            <a:t>EEGNet</a:t>
          </a:r>
          <a:r>
            <a:rPr lang="en-US" sz="1000" b="1" i="0" kern="1200" dirty="0"/>
            <a:t>: A Compact Convolutional Network for EEG-based Brain-Computer Interfaces</a:t>
          </a:r>
          <a:r>
            <a:rPr lang="tr-TR" sz="1000" b="1" i="0" kern="1200" dirty="0"/>
            <a:t> - </a:t>
          </a:r>
          <a:r>
            <a:rPr lang="en-US" sz="1000" b="0" i="0" kern="1200" dirty="0">
              <a:hlinkClick xmlns:r="http://schemas.openxmlformats.org/officeDocument/2006/relationships" r:id="rId5"/>
            </a:rPr>
            <a:t>Vernon J. </a:t>
          </a:r>
          <a:r>
            <a:rPr lang="en-US" sz="1000" b="0" i="0" kern="1200" dirty="0" err="1">
              <a:hlinkClick xmlns:r="http://schemas.openxmlformats.org/officeDocument/2006/relationships" r:id="rId5"/>
            </a:rPr>
            <a:t>Lawhern</a:t>
          </a:r>
          <a:r>
            <a:rPr lang="en-US" sz="1000" b="0" i="0" kern="1200" dirty="0"/>
            <a:t>, </a:t>
          </a:r>
          <a:r>
            <a:rPr lang="en-US" sz="1000" b="0" i="0" kern="1200" dirty="0">
              <a:hlinkClick xmlns:r="http://schemas.openxmlformats.org/officeDocument/2006/relationships" r:id="rId6"/>
            </a:rPr>
            <a:t>Amelia J. Solon</a:t>
          </a:r>
          <a:r>
            <a:rPr lang="en-US" sz="1000" b="0" i="0" kern="1200" dirty="0"/>
            <a:t>, </a:t>
          </a:r>
          <a:r>
            <a:rPr lang="en-US" sz="1000" b="0" i="0" kern="1200" dirty="0">
              <a:hlinkClick xmlns:r="http://schemas.openxmlformats.org/officeDocument/2006/relationships" r:id="rId7"/>
            </a:rPr>
            <a:t>Nicholas R. </a:t>
          </a:r>
          <a:r>
            <a:rPr lang="en-US" sz="1000" b="0" i="0" kern="1200" dirty="0" err="1">
              <a:hlinkClick xmlns:r="http://schemas.openxmlformats.org/officeDocument/2006/relationships" r:id="rId7"/>
            </a:rPr>
            <a:t>Waytowich</a:t>
          </a:r>
          <a:r>
            <a:rPr lang="en-US" sz="1000" b="0" i="0" kern="1200" dirty="0"/>
            <a:t>, </a:t>
          </a:r>
          <a:r>
            <a:rPr lang="en-US" sz="1000" b="0" i="0" kern="1200" dirty="0">
              <a:hlinkClick xmlns:r="http://schemas.openxmlformats.org/officeDocument/2006/relationships" r:id="rId8"/>
            </a:rPr>
            <a:t>Stephen M. Gordon</a:t>
          </a:r>
          <a:r>
            <a:rPr lang="en-US" sz="1000" b="0" i="0" kern="1200" dirty="0"/>
            <a:t>, </a:t>
          </a:r>
          <a:r>
            <a:rPr lang="en-US" sz="1000" b="0" i="0" kern="1200" dirty="0">
              <a:hlinkClick xmlns:r="http://schemas.openxmlformats.org/officeDocument/2006/relationships" r:id="rId9"/>
            </a:rPr>
            <a:t>Chou P. Hung</a:t>
          </a:r>
          <a:r>
            <a:rPr lang="en-US" sz="1000" b="0" i="0" kern="1200" dirty="0"/>
            <a:t>, </a:t>
          </a:r>
          <a:r>
            <a:rPr lang="en-US" sz="1000" b="0" i="0" kern="1200" dirty="0">
              <a:hlinkClick xmlns:r="http://schemas.openxmlformats.org/officeDocument/2006/relationships" r:id="rId10"/>
            </a:rPr>
            <a:t>Brent J. Lance</a:t>
          </a:r>
          <a:endParaRPr lang="en-US" sz="1000" kern="1200" dirty="0"/>
        </a:p>
      </dsp:txBody>
      <dsp:txXfrm>
        <a:off x="14923" y="3499776"/>
        <a:ext cx="8916695" cy="275851"/>
      </dsp:txXfrm>
    </dsp:sp>
    <dsp:sp modelId="{DEDB223E-A8C6-44C9-AE2D-42D5EFB3B1C6}">
      <dsp:nvSpPr>
        <dsp:cNvPr id="0" name=""/>
        <dsp:cNvSpPr/>
      </dsp:nvSpPr>
      <dsp:spPr>
        <a:xfrm>
          <a:off x="0" y="3801632"/>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hlinkClick xmlns:r="http://schemas.openxmlformats.org/officeDocument/2006/relationships" r:id="rId11"/>
            </a:rPr>
            <a:t>Temple University EEG Corpus - Downloads (piconepress.com)</a:t>
          </a:r>
          <a:endParaRPr lang="en-US" sz="1000" kern="1200" dirty="0"/>
        </a:p>
      </dsp:txBody>
      <dsp:txXfrm>
        <a:off x="14923" y="3816555"/>
        <a:ext cx="8916695" cy="275851"/>
      </dsp:txXfrm>
    </dsp:sp>
    <dsp:sp modelId="{37802590-15A8-427C-8471-99D9723CD133}">
      <dsp:nvSpPr>
        <dsp:cNvPr id="0" name=""/>
        <dsp:cNvSpPr/>
      </dsp:nvSpPr>
      <dsp:spPr>
        <a:xfrm>
          <a:off x="0" y="4118411"/>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i="0" kern="1200" dirty="0"/>
            <a:t>A Simplified CNN Classification Method for MI-EEG via the Electrode Pairs Signals</a:t>
          </a:r>
          <a:r>
            <a:rPr lang="tr-TR" sz="1000" b="1" i="0" kern="1200" dirty="0"/>
            <a:t> - </a:t>
          </a:r>
          <a:r>
            <a:rPr lang="tr-TR" sz="1000" b="1" i="0" kern="1200" dirty="0" err="1">
              <a:hlinkClick xmlns:r="http://schemas.openxmlformats.org/officeDocument/2006/relationships" r:id="rId12"/>
            </a:rPr>
            <a:t>Xiangmin</a:t>
          </a:r>
          <a:r>
            <a:rPr lang="tr-TR" sz="1000" b="1" i="0" kern="1200" dirty="0">
              <a:hlinkClick xmlns:r="http://schemas.openxmlformats.org/officeDocument/2006/relationships" r:id="rId12"/>
            </a:rPr>
            <a:t> </a:t>
          </a:r>
          <a:r>
            <a:rPr lang="tr-TR" sz="1000" b="1" i="0" kern="1200" dirty="0" err="1">
              <a:hlinkClick xmlns:r="http://schemas.openxmlformats.org/officeDocument/2006/relationships" r:id="rId12"/>
            </a:rPr>
            <a:t>Lun</a:t>
          </a:r>
          <a:r>
            <a:rPr lang="tr-TR" sz="1000" b="1" i="0" kern="1200" dirty="0"/>
            <a:t>, </a:t>
          </a:r>
          <a:r>
            <a:rPr lang="tr-TR" sz="1000" b="1" i="0" kern="1200" dirty="0" err="1">
              <a:hlinkClick xmlns:r="http://schemas.openxmlformats.org/officeDocument/2006/relationships" r:id="rId13"/>
            </a:rPr>
            <a:t>Zhenglin</a:t>
          </a:r>
          <a:r>
            <a:rPr lang="tr-TR" sz="1000" b="1" i="0" kern="1200" dirty="0">
              <a:hlinkClick xmlns:r="http://schemas.openxmlformats.org/officeDocument/2006/relationships" r:id="rId13"/>
            </a:rPr>
            <a:t> </a:t>
          </a:r>
          <a:r>
            <a:rPr lang="tr-TR" sz="1000" b="1" i="0" kern="1200" dirty="0" err="1">
              <a:hlinkClick xmlns:r="http://schemas.openxmlformats.org/officeDocument/2006/relationships" r:id="rId13"/>
            </a:rPr>
            <a:t>Yu</a:t>
          </a:r>
          <a:r>
            <a:rPr lang="tr-TR" sz="1000" b="1" i="0" kern="1200" dirty="0"/>
            <a:t>, </a:t>
          </a:r>
          <a:r>
            <a:rPr lang="tr-TR" sz="1000" b="1" i="0" kern="1200" dirty="0">
              <a:hlinkClick xmlns:r="http://schemas.openxmlformats.org/officeDocument/2006/relationships" r:id="rId14"/>
            </a:rPr>
            <a:t>Tao </a:t>
          </a:r>
          <a:r>
            <a:rPr lang="tr-TR" sz="1000" b="1" i="0" kern="1200" dirty="0" err="1">
              <a:hlinkClick xmlns:r="http://schemas.openxmlformats.org/officeDocument/2006/relationships" r:id="rId14"/>
            </a:rPr>
            <a:t>Chen</a:t>
          </a:r>
          <a:r>
            <a:rPr lang="tr-TR" sz="1000" b="1" i="0" kern="1200" dirty="0"/>
            <a:t>, </a:t>
          </a:r>
          <a:r>
            <a:rPr lang="tr-TR" sz="1000" b="1" i="0" kern="1200" dirty="0" err="1">
              <a:hlinkClick xmlns:r="http://schemas.openxmlformats.org/officeDocument/2006/relationships" r:id="rId15"/>
            </a:rPr>
            <a:t>Fang</a:t>
          </a:r>
          <a:r>
            <a:rPr lang="tr-TR" sz="1000" b="1" i="0" kern="1200" dirty="0">
              <a:hlinkClick xmlns:r="http://schemas.openxmlformats.org/officeDocument/2006/relationships" r:id="rId15"/>
            </a:rPr>
            <a:t> </a:t>
          </a:r>
          <a:r>
            <a:rPr lang="tr-TR" sz="1000" b="1" i="0" kern="1200" dirty="0" err="1">
              <a:hlinkClick xmlns:r="http://schemas.openxmlformats.org/officeDocument/2006/relationships" r:id="rId15"/>
            </a:rPr>
            <a:t>Wang</a:t>
          </a:r>
          <a:r>
            <a:rPr lang="tr-TR" sz="1000" b="1" i="0" kern="1200" dirty="0"/>
            <a:t> </a:t>
          </a:r>
          <a:r>
            <a:rPr lang="tr-TR" sz="1000" b="1" i="0" kern="1200" dirty="0" err="1"/>
            <a:t>and</a:t>
          </a:r>
          <a:r>
            <a:rPr lang="tr-TR" sz="1000" b="1" i="0" kern="1200" dirty="0"/>
            <a:t> </a:t>
          </a:r>
          <a:r>
            <a:rPr lang="tr-TR" sz="1000" b="1" i="0" kern="1200" dirty="0" err="1">
              <a:hlinkClick xmlns:r="http://schemas.openxmlformats.org/officeDocument/2006/relationships" r:id="rId16"/>
            </a:rPr>
            <a:t>Yimin</a:t>
          </a:r>
          <a:r>
            <a:rPr lang="tr-TR" sz="1000" b="1" i="0" kern="1200" dirty="0">
              <a:hlinkClick xmlns:r="http://schemas.openxmlformats.org/officeDocument/2006/relationships" r:id="rId16"/>
            </a:rPr>
            <a:t> </a:t>
          </a:r>
          <a:r>
            <a:rPr lang="tr-TR" sz="1000" b="1" i="0" kern="1200" dirty="0" err="1">
              <a:hlinkClick xmlns:r="http://schemas.openxmlformats.org/officeDocument/2006/relationships" r:id="rId16"/>
            </a:rPr>
            <a:t>Hou</a:t>
          </a:r>
          <a:endParaRPr lang="en-US" sz="1000" kern="1200" dirty="0"/>
        </a:p>
      </dsp:txBody>
      <dsp:txXfrm>
        <a:off x="14923" y="4133334"/>
        <a:ext cx="8916695" cy="275851"/>
      </dsp:txXfrm>
    </dsp:sp>
    <dsp:sp modelId="{B7ADFE67-2A8D-492B-8C41-042A0CD70A6B}">
      <dsp:nvSpPr>
        <dsp:cNvPr id="0" name=""/>
        <dsp:cNvSpPr/>
      </dsp:nvSpPr>
      <dsp:spPr>
        <a:xfrm>
          <a:off x="0" y="4435190"/>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hlinkClick xmlns:r="http://schemas.openxmlformats.org/officeDocument/2006/relationships" r:id="rId17"/>
            </a:rPr>
            <a:t>EEG Motor Movement/Imagery Dataset v1.0.0 (physionet.org)</a:t>
          </a:r>
          <a:endParaRPr lang="en-US" sz="1000" kern="1200" dirty="0"/>
        </a:p>
      </dsp:txBody>
      <dsp:txXfrm>
        <a:off x="14923" y="4450113"/>
        <a:ext cx="8916695" cy="275851"/>
      </dsp:txXfrm>
    </dsp:sp>
    <dsp:sp modelId="{264DA713-E3A4-4175-ABB1-B11CD71BD601}">
      <dsp:nvSpPr>
        <dsp:cNvPr id="0" name=""/>
        <dsp:cNvSpPr/>
      </dsp:nvSpPr>
      <dsp:spPr>
        <a:xfrm>
          <a:off x="0" y="4751968"/>
          <a:ext cx="8946541" cy="30569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tr-TR" sz="1000" kern="1200" dirty="0">
              <a:hlinkClick xmlns:r="http://schemas.openxmlformats.org/officeDocument/2006/relationships" r:id="rId18"/>
            </a:rPr>
            <a:t>5. </a:t>
          </a:r>
          <a:r>
            <a:rPr lang="tr-TR" sz="1000" kern="1200" dirty="0" err="1">
              <a:hlinkClick xmlns:r="http://schemas.openxmlformats.org/officeDocument/2006/relationships" r:id="rId18"/>
            </a:rPr>
            <a:t>Preprocess</a:t>
          </a:r>
          <a:r>
            <a:rPr lang="tr-TR" sz="1000" kern="1200" dirty="0">
              <a:hlinkClick xmlns:r="http://schemas.openxmlformats.org/officeDocument/2006/relationships" r:id="rId18"/>
            </a:rPr>
            <a:t> data - EEGLAB </a:t>
          </a:r>
          <a:r>
            <a:rPr lang="tr-TR" sz="1000" kern="1200" dirty="0" err="1">
              <a:hlinkClick xmlns:r="http://schemas.openxmlformats.org/officeDocument/2006/relationships" r:id="rId18"/>
            </a:rPr>
            <a:t>Wiki</a:t>
          </a:r>
          <a:endParaRPr lang="en-US" sz="1000" kern="1200" dirty="0"/>
        </a:p>
      </dsp:txBody>
      <dsp:txXfrm>
        <a:off x="14923" y="4766891"/>
        <a:ext cx="8916695" cy="27585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a:t>Asıl başlık stilini düzenlemek için tıklayın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35550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509A250-FF31-4206-8172-F9D3106AACB1}" type="datetimeFigureOut">
              <a:rPr lang="en-US" smtClean="0"/>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21413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a:t>Asıl başlık stilini düzenlemek için tıklayın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509A250-FF31-4206-8172-F9D3106AACB1}"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9129060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tr-TR"/>
              <a:t>Asıl başlık stilini düzenlemek için tıklayın</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509A250-FF31-4206-8172-F9D3106AACB1}"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39643177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509A250-FF31-4206-8172-F9D3106AACB1}"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0561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1/17/2022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1347246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1/17/2022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880706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461853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61154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60485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4509A250-FF31-4206-8172-F9D3106AACB1}"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35331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smtClean="0"/>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11081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smtClean="0"/>
              <a:t>1/17/2022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78472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1/17/2022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74813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1/17/2022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96585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7" name="Date Placeholder 4"/>
          <p:cNvSpPr>
            <a:spLocks noGrp="1"/>
          </p:cNvSpPr>
          <p:nvPr>
            <p:ph type="dt" sz="half" idx="10"/>
          </p:nvPr>
        </p:nvSpPr>
        <p:spPr/>
        <p:txBody>
          <a:bodyPr/>
          <a:lstStyle/>
          <a:p>
            <a:fld id="{4509A250-FF31-4206-8172-F9D3106AACB1}" type="datetimeFigureOut">
              <a:rPr lang="en-US" smtClean="0"/>
              <a:t>1/17/2022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00826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4509A250-FF31-4206-8172-F9D3106AACB1}" type="datetimeFigureOut">
              <a:rPr lang="en-US" smtClean="0"/>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76772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smtClean="0"/>
              <a:t>1/17/2022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858713357"/>
      </p:ext>
    </p:extLst>
  </p:cSld>
  <p:clrMap bg1="dk1" tx1="lt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7EB055-8CEC-4AB7-86EF-0DF06F12A2EA}"/>
              </a:ext>
            </a:extLst>
          </p:cNvPr>
          <p:cNvSpPr>
            <a:spLocks noGrp="1"/>
          </p:cNvSpPr>
          <p:nvPr>
            <p:ph type="ctrTitle"/>
          </p:nvPr>
        </p:nvSpPr>
        <p:spPr>
          <a:xfrm>
            <a:off x="1683171" y="1234923"/>
            <a:ext cx="8825658" cy="3329581"/>
          </a:xfrm>
        </p:spPr>
        <p:txBody>
          <a:bodyPr/>
          <a:lstStyle/>
          <a:p>
            <a:r>
              <a:rPr lang="tr-TR" sz="2800" dirty="0" err="1"/>
              <a:t>Classification</a:t>
            </a:r>
            <a:r>
              <a:rPr lang="tr-TR" sz="2800" dirty="0"/>
              <a:t> of </a:t>
            </a:r>
            <a:r>
              <a:rPr lang="tr-TR" sz="2800" dirty="0" err="1"/>
              <a:t>Electroencephalogram</a:t>
            </a:r>
            <a:r>
              <a:rPr lang="tr-TR" sz="2800" dirty="0"/>
              <a:t> (EEG) data </a:t>
            </a:r>
            <a:r>
              <a:rPr lang="tr-TR" sz="2800" dirty="0" err="1"/>
              <a:t>with</a:t>
            </a:r>
            <a:r>
              <a:rPr lang="tr-TR" sz="2800" dirty="0"/>
              <a:t> </a:t>
            </a:r>
            <a:r>
              <a:rPr lang="tr-TR" sz="2800" dirty="0" err="1"/>
              <a:t>Neural</a:t>
            </a:r>
            <a:r>
              <a:rPr lang="tr-TR" sz="2800" dirty="0"/>
              <a:t> </a:t>
            </a:r>
            <a:r>
              <a:rPr lang="tr-TR" sz="2800" dirty="0" err="1"/>
              <a:t>Nets</a:t>
            </a:r>
            <a:br>
              <a:rPr lang="tr-TR" sz="2800" dirty="0"/>
            </a:br>
            <a:br>
              <a:rPr lang="tr-TR" sz="2800" dirty="0"/>
            </a:br>
            <a:r>
              <a:rPr lang="tr-TR" sz="2000" dirty="0" err="1"/>
              <a:t>Supervisor</a:t>
            </a:r>
            <a:r>
              <a:rPr lang="tr-TR" sz="2000" dirty="0"/>
              <a:t> : </a:t>
            </a:r>
            <a:r>
              <a:rPr lang="tr-TR" sz="2000" dirty="0" err="1"/>
              <a:t>Prof.Dr</a:t>
            </a:r>
            <a:r>
              <a:rPr lang="tr-TR" sz="2000" dirty="0"/>
              <a:t>. ERTUĞRUL TAÇGIN – Arş. Gör. EMRE ARI</a:t>
            </a:r>
            <a:br>
              <a:rPr lang="tr-TR" sz="2000" dirty="0"/>
            </a:br>
            <a:endParaRPr lang="tr-TR" sz="2000" dirty="0"/>
          </a:p>
        </p:txBody>
      </p:sp>
      <p:sp>
        <p:nvSpPr>
          <p:cNvPr id="3" name="Alt Başlık 2">
            <a:extLst>
              <a:ext uri="{FF2B5EF4-FFF2-40B4-BE49-F238E27FC236}">
                <a16:creationId xmlns:a16="http://schemas.microsoft.com/office/drawing/2014/main" id="{E245ED70-653D-4626-ACED-B772578D47E8}"/>
              </a:ext>
            </a:extLst>
          </p:cNvPr>
          <p:cNvSpPr>
            <a:spLocks noGrp="1"/>
          </p:cNvSpPr>
          <p:nvPr>
            <p:ph type="subTitle" idx="1"/>
          </p:nvPr>
        </p:nvSpPr>
        <p:spPr/>
        <p:txBody>
          <a:bodyPr>
            <a:normAutofit/>
          </a:bodyPr>
          <a:lstStyle/>
          <a:p>
            <a:r>
              <a:rPr lang="tr-TR" sz="1800" dirty="0"/>
              <a:t>Özgürazad Çelik - 524618020</a:t>
            </a:r>
          </a:p>
        </p:txBody>
      </p:sp>
      <p:sp>
        <p:nvSpPr>
          <p:cNvPr id="4" name="Başlık 1">
            <a:extLst>
              <a:ext uri="{FF2B5EF4-FFF2-40B4-BE49-F238E27FC236}">
                <a16:creationId xmlns:a16="http://schemas.microsoft.com/office/drawing/2014/main" id="{BFB43199-58B9-4ADD-983B-AA137424C68F}"/>
              </a:ext>
            </a:extLst>
          </p:cNvPr>
          <p:cNvSpPr txBox="1">
            <a:spLocks/>
          </p:cNvSpPr>
          <p:nvPr/>
        </p:nvSpPr>
        <p:spPr>
          <a:xfrm>
            <a:off x="1154955" y="675833"/>
            <a:ext cx="8825658" cy="1118180"/>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tr-TR" sz="4000" dirty="0"/>
              <a:t>ME7000 </a:t>
            </a:r>
            <a:r>
              <a:rPr lang="tr-TR" sz="4000" dirty="0" err="1"/>
              <a:t>Seminar</a:t>
            </a:r>
            <a:endParaRPr lang="tr-TR" sz="4800" dirty="0"/>
          </a:p>
        </p:txBody>
      </p:sp>
    </p:spTree>
    <p:extLst>
      <p:ext uri="{BB962C8B-B14F-4D97-AF65-F5344CB8AC3E}">
        <p14:creationId xmlns:p14="http://schemas.microsoft.com/office/powerpoint/2010/main" val="301542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88A8B4F-ABDD-45D4-880E-52A80FB190B9}"/>
              </a:ext>
            </a:extLst>
          </p:cNvPr>
          <p:cNvSpPr>
            <a:spLocks noGrp="1"/>
          </p:cNvSpPr>
          <p:nvPr>
            <p:ph type="title"/>
          </p:nvPr>
        </p:nvSpPr>
        <p:spPr/>
        <p:txBody>
          <a:bodyPr/>
          <a:lstStyle/>
          <a:p>
            <a:r>
              <a:rPr lang="en-US"/>
              <a:t>Theta Waves </a:t>
            </a:r>
            <a:r>
              <a:rPr lang="el-GR"/>
              <a:t>(θ, 4-8</a:t>
            </a:r>
            <a:r>
              <a:rPr lang="tr-TR"/>
              <a:t>Hz)</a:t>
            </a:r>
            <a:endParaRPr lang="tr-TR" dirty="0"/>
          </a:p>
        </p:txBody>
      </p:sp>
      <p:sp>
        <p:nvSpPr>
          <p:cNvPr id="3" name="İçerik Yer Tutucusu 2">
            <a:extLst>
              <a:ext uri="{FF2B5EF4-FFF2-40B4-BE49-F238E27FC236}">
                <a16:creationId xmlns:a16="http://schemas.microsoft.com/office/drawing/2014/main" id="{4F4E733A-83D8-4FF2-8359-208B2B674A4E}"/>
              </a:ext>
            </a:extLst>
          </p:cNvPr>
          <p:cNvSpPr>
            <a:spLocks noGrp="1"/>
          </p:cNvSpPr>
          <p:nvPr>
            <p:ph idx="1"/>
          </p:nvPr>
        </p:nvSpPr>
        <p:spPr/>
        <p:txBody>
          <a:bodyPr/>
          <a:lstStyle/>
          <a:p>
            <a:r>
              <a:rPr lang="en-US"/>
              <a:t>Brain activity within a frequency range comprised between 4 and 7 Hz is referred to as Theta activity. Theta rhythm detected in EEG measurement is often found in young adults, particularly over the temporal regions and during hyperventilation. In older individuals, theta activity with an amplitude greater than about 30 millivolts (mV) is seen less commonly</a:t>
            </a:r>
            <a:r>
              <a:rPr lang="tr-TR"/>
              <a:t>.</a:t>
            </a:r>
            <a:endParaRPr lang="tr-TR" dirty="0"/>
          </a:p>
        </p:txBody>
      </p:sp>
    </p:spTree>
    <p:extLst>
      <p:ext uri="{BB962C8B-B14F-4D97-AF65-F5344CB8AC3E}">
        <p14:creationId xmlns:p14="http://schemas.microsoft.com/office/powerpoint/2010/main" val="4043710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58BED3-BD18-41DE-8CDF-652FD414F964}"/>
              </a:ext>
            </a:extLst>
          </p:cNvPr>
          <p:cNvSpPr>
            <a:spLocks noGrp="1"/>
          </p:cNvSpPr>
          <p:nvPr>
            <p:ph type="title"/>
          </p:nvPr>
        </p:nvSpPr>
        <p:spPr/>
        <p:txBody>
          <a:bodyPr/>
          <a:lstStyle/>
          <a:p>
            <a:r>
              <a:rPr lang="en-US" dirty="0"/>
              <a:t>Alpha Waves </a:t>
            </a:r>
            <a:r>
              <a:rPr lang="el-GR" dirty="0"/>
              <a:t>(α, 8-13</a:t>
            </a:r>
            <a:r>
              <a:rPr lang="tr-TR" dirty="0"/>
              <a:t>Hz)</a:t>
            </a:r>
          </a:p>
        </p:txBody>
      </p:sp>
      <p:sp>
        <p:nvSpPr>
          <p:cNvPr id="3" name="İçerik Yer Tutucusu 2">
            <a:extLst>
              <a:ext uri="{FF2B5EF4-FFF2-40B4-BE49-F238E27FC236}">
                <a16:creationId xmlns:a16="http://schemas.microsoft.com/office/drawing/2014/main" id="{F136D5DA-04B0-4B35-92AC-FBCBC1AAB287}"/>
              </a:ext>
            </a:extLst>
          </p:cNvPr>
          <p:cNvSpPr>
            <a:spLocks noGrp="1"/>
          </p:cNvSpPr>
          <p:nvPr>
            <p:ph idx="1"/>
          </p:nvPr>
        </p:nvSpPr>
        <p:spPr/>
        <p:txBody>
          <a:bodyPr/>
          <a:lstStyle/>
          <a:p>
            <a:r>
              <a:rPr lang="en-US" dirty="0"/>
              <a:t>Alpha waves are often associated with a relaxed, calm and lucid state of mind. Alpha waves can be found in the occipital and posterior regions of the brain. Alpha waves can be induced by closing one’s eyes and relaxing, and they are rarely present during intense cognitive processes like thinking, mental calculus and problem-solving. In most adults, alpha waves range in frequency from 9 to 11 Hz. When measured by an EEG device, these are often referred to as EEG alpha waves.</a:t>
            </a:r>
            <a:endParaRPr lang="tr-TR" dirty="0"/>
          </a:p>
        </p:txBody>
      </p:sp>
    </p:spTree>
    <p:extLst>
      <p:ext uri="{BB962C8B-B14F-4D97-AF65-F5344CB8AC3E}">
        <p14:creationId xmlns:p14="http://schemas.microsoft.com/office/powerpoint/2010/main" val="290527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3A6851-C782-4F63-9198-FF3D1C770B4C}"/>
              </a:ext>
            </a:extLst>
          </p:cNvPr>
          <p:cNvSpPr>
            <a:spLocks noGrp="1"/>
          </p:cNvSpPr>
          <p:nvPr>
            <p:ph type="title"/>
          </p:nvPr>
        </p:nvSpPr>
        <p:spPr/>
        <p:txBody>
          <a:bodyPr/>
          <a:lstStyle/>
          <a:p>
            <a:r>
              <a:rPr lang="en-US" dirty="0"/>
              <a:t>Beta Waves </a:t>
            </a:r>
            <a:r>
              <a:rPr lang="el-GR" dirty="0"/>
              <a:t>(β, 13-30</a:t>
            </a:r>
            <a:r>
              <a:rPr lang="tr-TR" dirty="0"/>
              <a:t>Hz)</a:t>
            </a:r>
          </a:p>
        </p:txBody>
      </p:sp>
      <p:sp>
        <p:nvSpPr>
          <p:cNvPr id="3" name="İçerik Yer Tutucusu 2">
            <a:extLst>
              <a:ext uri="{FF2B5EF4-FFF2-40B4-BE49-F238E27FC236}">
                <a16:creationId xmlns:a16="http://schemas.microsoft.com/office/drawing/2014/main" id="{BB930FAC-BD6E-4C07-A959-00155977E8D1}"/>
              </a:ext>
            </a:extLst>
          </p:cNvPr>
          <p:cNvSpPr>
            <a:spLocks noGrp="1"/>
          </p:cNvSpPr>
          <p:nvPr>
            <p:ph idx="1"/>
          </p:nvPr>
        </p:nvSpPr>
        <p:spPr/>
        <p:txBody>
          <a:bodyPr/>
          <a:lstStyle/>
          <a:p>
            <a:r>
              <a:rPr lang="en-US" dirty="0"/>
              <a:t>Beta waves are most closely associated with being conscious or in an awake, attentive and alert state. Low-amplitude beta waves are associated with active concentration, or with a busy or anxious state of mind. Beta waves are also associated with motor decisions (suppression of movement and sensory feedback of motion). When measured by an EEG device, the signals are often referred to as EEG beta waves.</a:t>
            </a:r>
            <a:endParaRPr lang="tr-TR" dirty="0"/>
          </a:p>
        </p:txBody>
      </p:sp>
    </p:spTree>
    <p:extLst>
      <p:ext uri="{BB962C8B-B14F-4D97-AF65-F5344CB8AC3E}">
        <p14:creationId xmlns:p14="http://schemas.microsoft.com/office/powerpoint/2010/main" val="3536629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7BC972-8DE0-4BE0-B550-BF6FD2AA0F0C}"/>
              </a:ext>
            </a:extLst>
          </p:cNvPr>
          <p:cNvSpPr>
            <a:spLocks noGrp="1"/>
          </p:cNvSpPr>
          <p:nvPr>
            <p:ph type="title"/>
          </p:nvPr>
        </p:nvSpPr>
        <p:spPr/>
        <p:txBody>
          <a:bodyPr/>
          <a:lstStyle/>
          <a:p>
            <a:r>
              <a:rPr lang="en-US" dirty="0"/>
              <a:t>Gamma </a:t>
            </a:r>
            <a:r>
              <a:rPr lang="tr-TR" dirty="0" err="1"/>
              <a:t>Waves</a:t>
            </a:r>
            <a:r>
              <a:rPr lang="en-US" dirty="0"/>
              <a:t> (γ, &gt;30Hz):</a:t>
            </a:r>
            <a:endParaRPr lang="tr-TR" dirty="0"/>
          </a:p>
        </p:txBody>
      </p:sp>
      <p:sp>
        <p:nvSpPr>
          <p:cNvPr id="3" name="İçerik Yer Tutucusu 2">
            <a:extLst>
              <a:ext uri="{FF2B5EF4-FFF2-40B4-BE49-F238E27FC236}">
                <a16:creationId xmlns:a16="http://schemas.microsoft.com/office/drawing/2014/main" id="{C34B8265-B182-45E9-B14E-2A41BAA88287}"/>
              </a:ext>
            </a:extLst>
          </p:cNvPr>
          <p:cNvSpPr>
            <a:spLocks noGrp="1"/>
          </p:cNvSpPr>
          <p:nvPr>
            <p:ph idx="1"/>
          </p:nvPr>
        </p:nvSpPr>
        <p:spPr/>
        <p:txBody>
          <a:bodyPr/>
          <a:lstStyle/>
          <a:p>
            <a:r>
              <a:rPr lang="tr-TR" dirty="0"/>
              <a:t>T</a:t>
            </a:r>
            <a:r>
              <a:rPr lang="en-US" dirty="0"/>
              <a:t>he occurrence of the gamma waves is rare and they have been used to detect specific diseases. The region of these waves cover frontocentral area on the brain. </a:t>
            </a:r>
            <a:endParaRPr lang="tr-TR" dirty="0"/>
          </a:p>
        </p:txBody>
      </p:sp>
    </p:spTree>
    <p:extLst>
      <p:ext uri="{BB962C8B-B14F-4D97-AF65-F5344CB8AC3E}">
        <p14:creationId xmlns:p14="http://schemas.microsoft.com/office/powerpoint/2010/main" val="1439687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134821-5D8B-4373-BA74-CFE9AB35A55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12" name="Picture 11">
            <a:extLst>
              <a:ext uri="{FF2B5EF4-FFF2-40B4-BE49-F238E27FC236}">
                <a16:creationId xmlns:a16="http://schemas.microsoft.com/office/drawing/2014/main" id="{5965195F-79F5-4911-907D-13CB3F5343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8A610DC7-FE1B-47B9-8452-CFC389786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2742ADC1-2286-40B7-A3C6-D6C3362FA0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878FBDC-78F2-4D49-8DB3-1A48CA9F7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DC9A0934-0C2C-4565-9290-A345B19BD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C7740D2D-ECF1-4582-BF09-75A89206F385}"/>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a:t>Waveforms</a:t>
            </a:r>
          </a:p>
        </p:txBody>
      </p:sp>
      <p:sp>
        <p:nvSpPr>
          <p:cNvPr id="22" name="Rectangle 21">
            <a:extLst>
              <a:ext uri="{FF2B5EF4-FFF2-40B4-BE49-F238E27FC236}">
                <a16:creationId xmlns:a16="http://schemas.microsoft.com/office/drawing/2014/main" id="{87BE56A7-2B14-4ABE-8DF3-40C07E64B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140D5101-D8FB-4102-A338-49651E97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6" name="Freeform 5">
            <a:extLst>
              <a:ext uri="{FF2B5EF4-FFF2-40B4-BE49-F238E27FC236}">
                <a16:creationId xmlns:a16="http://schemas.microsoft.com/office/drawing/2014/main" id="{73E26159-C029-4449-8912-A9B418CC3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 name="İçerik Yer Tutucusu 4">
            <a:extLst>
              <a:ext uri="{FF2B5EF4-FFF2-40B4-BE49-F238E27FC236}">
                <a16:creationId xmlns:a16="http://schemas.microsoft.com/office/drawing/2014/main" id="{77E3B763-2700-4B02-9035-41B915494DD0}"/>
              </a:ext>
            </a:extLst>
          </p:cNvPr>
          <p:cNvPicPr>
            <a:picLocks noGrp="1" noChangeAspect="1"/>
          </p:cNvPicPr>
          <p:nvPr>
            <p:ph idx="1"/>
          </p:nvPr>
        </p:nvPicPr>
        <p:blipFill>
          <a:blip r:embed="rId7"/>
          <a:stretch>
            <a:fillRect/>
          </a:stretch>
        </p:blipFill>
        <p:spPr>
          <a:xfrm>
            <a:off x="643854" y="1006724"/>
            <a:ext cx="6270662" cy="4844086"/>
          </a:xfrm>
          <a:prstGeom prst="rect">
            <a:avLst/>
          </a:prstGeom>
          <a:effectLst/>
        </p:spPr>
      </p:pic>
    </p:spTree>
    <p:extLst>
      <p:ext uri="{BB962C8B-B14F-4D97-AF65-F5344CB8AC3E}">
        <p14:creationId xmlns:p14="http://schemas.microsoft.com/office/powerpoint/2010/main" val="1557490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73F08B-9F04-4F68-8094-0BC287839504}"/>
              </a:ext>
            </a:extLst>
          </p:cNvPr>
          <p:cNvSpPr>
            <a:spLocks noGrp="1"/>
          </p:cNvSpPr>
          <p:nvPr>
            <p:ph type="title"/>
          </p:nvPr>
        </p:nvSpPr>
        <p:spPr/>
        <p:txBody>
          <a:bodyPr/>
          <a:lstStyle/>
          <a:p>
            <a:r>
              <a:rPr lang="tr-TR" dirty="0"/>
              <a:t>Brain-</a:t>
            </a:r>
            <a:r>
              <a:rPr lang="tr-TR" dirty="0" err="1"/>
              <a:t>Computer</a:t>
            </a:r>
            <a:r>
              <a:rPr lang="tr-TR" dirty="0"/>
              <a:t> </a:t>
            </a:r>
            <a:r>
              <a:rPr lang="tr-TR" dirty="0" err="1"/>
              <a:t>Interface</a:t>
            </a:r>
            <a:r>
              <a:rPr lang="tr-TR" dirty="0"/>
              <a:t> (BCI)</a:t>
            </a:r>
          </a:p>
        </p:txBody>
      </p:sp>
      <p:sp>
        <p:nvSpPr>
          <p:cNvPr id="3" name="İçerik Yer Tutucusu 2">
            <a:extLst>
              <a:ext uri="{FF2B5EF4-FFF2-40B4-BE49-F238E27FC236}">
                <a16:creationId xmlns:a16="http://schemas.microsoft.com/office/drawing/2014/main" id="{8F1F4083-D687-45F2-9E69-0702A71D2651}"/>
              </a:ext>
            </a:extLst>
          </p:cNvPr>
          <p:cNvSpPr>
            <a:spLocks noGrp="1"/>
          </p:cNvSpPr>
          <p:nvPr>
            <p:ph idx="1"/>
          </p:nvPr>
        </p:nvSpPr>
        <p:spPr/>
        <p:txBody>
          <a:bodyPr/>
          <a:lstStyle/>
          <a:p>
            <a:r>
              <a:rPr lang="tr-TR" dirty="0"/>
              <a:t>D</a:t>
            </a:r>
            <a:r>
              <a:rPr lang="en-US" dirty="0" err="1"/>
              <a:t>evices</a:t>
            </a:r>
            <a:r>
              <a:rPr lang="en-US" dirty="0"/>
              <a:t> that enable its users to interact with computers by mean of brain-activity only, this activity being generally measured by </a:t>
            </a:r>
            <a:r>
              <a:rPr lang="en-US" dirty="0" err="1"/>
              <a:t>ElectroEncephaloGraphy</a:t>
            </a:r>
            <a:r>
              <a:rPr lang="en-US" dirty="0"/>
              <a:t> (EEG).</a:t>
            </a:r>
            <a:endParaRPr lang="tr-TR" dirty="0"/>
          </a:p>
        </p:txBody>
      </p:sp>
    </p:spTree>
    <p:extLst>
      <p:ext uri="{BB962C8B-B14F-4D97-AF65-F5344CB8AC3E}">
        <p14:creationId xmlns:p14="http://schemas.microsoft.com/office/powerpoint/2010/main" val="998624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134821-5D8B-4373-BA74-CFE9AB35A55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11" name="Picture 10">
            <a:extLst>
              <a:ext uri="{FF2B5EF4-FFF2-40B4-BE49-F238E27FC236}">
                <a16:creationId xmlns:a16="http://schemas.microsoft.com/office/drawing/2014/main" id="{5965195F-79F5-4911-907D-13CB3F5343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8A610DC7-FE1B-47B9-8452-CFC389786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2742ADC1-2286-40B7-A3C6-D6C3362FA0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C878FBDC-78F2-4D49-8DB3-1A48CA9F7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9" name="Rectangle 18">
            <a:extLst>
              <a:ext uri="{FF2B5EF4-FFF2-40B4-BE49-F238E27FC236}">
                <a16:creationId xmlns:a16="http://schemas.microsoft.com/office/drawing/2014/main" id="{DC9A0934-0C2C-4565-9290-A345B19BD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B0DD20F1-9998-4A3B-B5BA-B3CB83B1CDB3}"/>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a:t>Types of BCI</a:t>
            </a:r>
          </a:p>
        </p:txBody>
      </p:sp>
      <p:sp>
        <p:nvSpPr>
          <p:cNvPr id="3" name="İçerik Yer Tutucusu 2">
            <a:extLst>
              <a:ext uri="{FF2B5EF4-FFF2-40B4-BE49-F238E27FC236}">
                <a16:creationId xmlns:a16="http://schemas.microsoft.com/office/drawing/2014/main" id="{90B6DA5B-6BCB-41AD-90DC-7BB7247BDC69}"/>
              </a:ext>
            </a:extLst>
          </p:cNvPr>
          <p:cNvSpPr>
            <a:spLocks noGrp="1"/>
          </p:cNvSpPr>
          <p:nvPr>
            <p:ph idx="1"/>
          </p:nvPr>
        </p:nvSpPr>
        <p:spPr>
          <a:xfrm>
            <a:off x="8191925" y="4588329"/>
            <a:ext cx="3352375" cy="1621508"/>
          </a:xfrm>
        </p:spPr>
        <p:txBody>
          <a:bodyPr vert="horz" lIns="91440" tIns="45720" rIns="91440" bIns="45720" rtlCol="0" anchor="t">
            <a:normAutofit/>
          </a:bodyPr>
          <a:lstStyle/>
          <a:p>
            <a:pPr marL="0" indent="0">
              <a:buNone/>
            </a:pPr>
            <a:r>
              <a:rPr lang="en-US" sz="1800" cap="all">
                <a:solidFill>
                  <a:schemeClr val="accent1">
                    <a:lumMod val="60000"/>
                    <a:lumOff val="40000"/>
                  </a:schemeClr>
                </a:solidFill>
              </a:rPr>
              <a:t>Brain computer interfaces can be classified in three main groups:</a:t>
            </a:r>
          </a:p>
        </p:txBody>
      </p:sp>
      <p:sp>
        <p:nvSpPr>
          <p:cNvPr id="21" name="Rectangle 20">
            <a:extLst>
              <a:ext uri="{FF2B5EF4-FFF2-40B4-BE49-F238E27FC236}">
                <a16:creationId xmlns:a16="http://schemas.microsoft.com/office/drawing/2014/main" id="{87BE56A7-2B14-4ABE-8DF3-40C07E64B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140D5101-D8FB-4102-A338-49651E97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Freeform 5">
            <a:extLst>
              <a:ext uri="{FF2B5EF4-FFF2-40B4-BE49-F238E27FC236}">
                <a16:creationId xmlns:a16="http://schemas.microsoft.com/office/drawing/2014/main" id="{73E26159-C029-4449-8912-A9B418CC3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 name="Resim 3">
            <a:extLst>
              <a:ext uri="{FF2B5EF4-FFF2-40B4-BE49-F238E27FC236}">
                <a16:creationId xmlns:a16="http://schemas.microsoft.com/office/drawing/2014/main" id="{3232D138-1977-4541-B16B-1497D0BB5A06}"/>
              </a:ext>
            </a:extLst>
          </p:cNvPr>
          <p:cNvPicPr>
            <a:picLocks noChangeAspect="1"/>
          </p:cNvPicPr>
          <p:nvPr/>
        </p:nvPicPr>
        <p:blipFill>
          <a:blip r:embed="rId7"/>
          <a:stretch>
            <a:fillRect/>
          </a:stretch>
        </p:blipFill>
        <p:spPr>
          <a:xfrm>
            <a:off x="643854" y="2017869"/>
            <a:ext cx="6270662" cy="2821797"/>
          </a:xfrm>
          <a:prstGeom prst="rect">
            <a:avLst/>
          </a:prstGeom>
          <a:effectLst/>
        </p:spPr>
      </p:pic>
    </p:spTree>
    <p:extLst>
      <p:ext uri="{BB962C8B-B14F-4D97-AF65-F5344CB8AC3E}">
        <p14:creationId xmlns:p14="http://schemas.microsoft.com/office/powerpoint/2010/main" val="1673071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F0E76A-4FDB-4D01-8520-20F8E0F97C92}"/>
              </a:ext>
            </a:extLst>
          </p:cNvPr>
          <p:cNvSpPr>
            <a:spLocks noGrp="1"/>
          </p:cNvSpPr>
          <p:nvPr>
            <p:ph type="title"/>
          </p:nvPr>
        </p:nvSpPr>
        <p:spPr>
          <a:xfrm>
            <a:off x="494022" y="2617837"/>
            <a:ext cx="4166510" cy="1622321"/>
          </a:xfrm>
        </p:spPr>
        <p:txBody>
          <a:bodyPr vert="horz" lIns="91440" tIns="45720" rIns="91440" bIns="45720" rtlCol="0" anchor="t">
            <a:normAutofit fontScale="90000"/>
          </a:bodyPr>
          <a:lstStyle/>
          <a:p>
            <a:pPr>
              <a:lnSpc>
                <a:spcPct val="90000"/>
              </a:lnSpc>
            </a:pPr>
            <a:br>
              <a:rPr lang="en-US" sz="1100" dirty="0"/>
            </a:br>
            <a:br>
              <a:rPr lang="en-US" sz="1100" dirty="0"/>
            </a:br>
            <a:r>
              <a:rPr lang="en-US" sz="1100" dirty="0"/>
              <a:t>Electrical signals from brain activity are detected by recording electrodes located on the scalp, on the cortical surface, or within the brain. The brain signals are amplified and digitized. Pertinent signal characteristics are extracted and then translated into commands that control an output device, such as a spelling program, a motorized wheelchair, or a prosthetic limb. Feedback from the device enables the user to modify the brain signals in order to maintain effective device performance. </a:t>
            </a:r>
            <a:br>
              <a:rPr lang="en-US" sz="1100" dirty="0"/>
            </a:br>
            <a:endParaRPr lang="en-US" sz="1100" dirty="0"/>
          </a:p>
        </p:txBody>
      </p:sp>
      <p:sp>
        <p:nvSpPr>
          <p:cNvPr id="135" name="Freeform 31">
            <a:extLst>
              <a:ext uri="{FF2B5EF4-FFF2-40B4-BE49-F238E27FC236}">
                <a16:creationId xmlns:a16="http://schemas.microsoft.com/office/drawing/2014/main" id="{1288C528-6850-4309-8D5E-276D46744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37" name="Rectangle 136">
            <a:extLst>
              <a:ext uri="{FF2B5EF4-FFF2-40B4-BE49-F238E27FC236}">
                <a16:creationId xmlns:a16="http://schemas.microsoft.com/office/drawing/2014/main" id="{E83C4BF2-CE85-4725-91F5-903A0C253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Freeform 5">
            <a:extLst>
              <a:ext uri="{FF2B5EF4-FFF2-40B4-BE49-F238E27FC236}">
                <a16:creationId xmlns:a16="http://schemas.microsoft.com/office/drawing/2014/main" id="{F7E85553-125B-468C-B123-443207482B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2050" name="Picture 2">
            <a:extLst>
              <a:ext uri="{FF2B5EF4-FFF2-40B4-BE49-F238E27FC236}">
                <a16:creationId xmlns:a16="http://schemas.microsoft.com/office/drawing/2014/main" id="{0C2F545F-00CE-4420-B9DC-351A8A7BAD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093992" y="983360"/>
            <a:ext cx="5449889" cy="4891276"/>
          </a:xfrm>
          <a:prstGeom prst="rect">
            <a:avLst/>
          </a:prstGeom>
          <a:noFill/>
          <a:effectLst/>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C1DE0CAB-0099-47AE-8A9D-F0C808666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Başlık 1">
            <a:extLst>
              <a:ext uri="{FF2B5EF4-FFF2-40B4-BE49-F238E27FC236}">
                <a16:creationId xmlns:a16="http://schemas.microsoft.com/office/drawing/2014/main" id="{0B714756-03F8-4BF9-A0BD-6D8E8F519FE0}"/>
              </a:ext>
            </a:extLst>
          </p:cNvPr>
          <p:cNvSpPr txBox="1">
            <a:spLocks/>
          </p:cNvSpPr>
          <p:nvPr/>
        </p:nvSpPr>
        <p:spPr>
          <a:xfrm>
            <a:off x="494022" y="1206925"/>
            <a:ext cx="6669858" cy="1105356"/>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Clr>
                <a:schemeClr val="accent1">
                  <a:lumMod val="60000"/>
                  <a:lumOff val="40000"/>
                </a:schemeClr>
              </a:buClr>
              <a:buSzPct val="80000"/>
            </a:pPr>
            <a:r>
              <a:rPr lang="en-US" sz="2000" dirty="0">
                <a:latin typeface="+mj-lt"/>
                <a:ea typeface="+mj-ea"/>
                <a:cs typeface="+mj-cs"/>
              </a:rPr>
              <a:t>Components of a BCI system</a:t>
            </a:r>
          </a:p>
        </p:txBody>
      </p:sp>
    </p:spTree>
    <p:extLst>
      <p:ext uri="{BB962C8B-B14F-4D97-AF65-F5344CB8AC3E}">
        <p14:creationId xmlns:p14="http://schemas.microsoft.com/office/powerpoint/2010/main" val="3104400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EBE72E0-1D58-4743-A371-271461875384}"/>
              </a:ext>
            </a:extLst>
          </p:cNvPr>
          <p:cNvSpPr>
            <a:spLocks noGrp="1"/>
          </p:cNvSpPr>
          <p:nvPr>
            <p:ph type="title"/>
          </p:nvPr>
        </p:nvSpPr>
        <p:spPr/>
        <p:txBody>
          <a:bodyPr/>
          <a:lstStyle/>
          <a:p>
            <a:r>
              <a:rPr lang="tr-TR" dirty="0" err="1"/>
              <a:t>Signal</a:t>
            </a:r>
            <a:r>
              <a:rPr lang="tr-TR" dirty="0"/>
              <a:t> </a:t>
            </a:r>
            <a:r>
              <a:rPr lang="tr-TR" dirty="0" err="1"/>
              <a:t>acquisition</a:t>
            </a:r>
            <a:endParaRPr lang="tr-TR" dirty="0"/>
          </a:p>
        </p:txBody>
      </p:sp>
      <p:sp>
        <p:nvSpPr>
          <p:cNvPr id="3" name="İçerik Yer Tutucusu 2">
            <a:extLst>
              <a:ext uri="{FF2B5EF4-FFF2-40B4-BE49-F238E27FC236}">
                <a16:creationId xmlns:a16="http://schemas.microsoft.com/office/drawing/2014/main" id="{3D87E4C6-7632-48F7-82C1-6CF3CE9A81DE}"/>
              </a:ext>
            </a:extLst>
          </p:cNvPr>
          <p:cNvSpPr>
            <a:spLocks noGrp="1"/>
          </p:cNvSpPr>
          <p:nvPr>
            <p:ph idx="1"/>
          </p:nvPr>
        </p:nvSpPr>
        <p:spPr/>
        <p:txBody>
          <a:bodyPr>
            <a:normAutofit/>
          </a:bodyPr>
          <a:lstStyle/>
          <a:p>
            <a:r>
              <a:rPr lang="en-US" dirty="0"/>
              <a:t>Signal acquisition is the measurement of brain signals using a particular sensor modality (</a:t>
            </a:r>
            <a:r>
              <a:rPr lang="en-US" dirty="0" err="1"/>
              <a:t>eg</a:t>
            </a:r>
            <a:r>
              <a:rPr lang="en-US" dirty="0"/>
              <a:t>, scalp or intracranial electrodes for electrophysiologic activity, fMRI for metabolic activity). The signals are amplified to levels suitable for electronic processing (and they may also be subjected to filtering to remove electrical noise or other undesirable signal characteristics, such as 60-Hz power line interference). The signals are then digitized and transmitted to a computer.</a:t>
            </a:r>
            <a:endParaRPr lang="tr-TR" dirty="0"/>
          </a:p>
        </p:txBody>
      </p:sp>
    </p:spTree>
    <p:extLst>
      <p:ext uri="{BB962C8B-B14F-4D97-AF65-F5344CB8AC3E}">
        <p14:creationId xmlns:p14="http://schemas.microsoft.com/office/powerpoint/2010/main" val="754153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134821-5D8B-4373-BA74-CFE9AB35A55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12" name="Picture 11">
            <a:extLst>
              <a:ext uri="{FF2B5EF4-FFF2-40B4-BE49-F238E27FC236}">
                <a16:creationId xmlns:a16="http://schemas.microsoft.com/office/drawing/2014/main" id="{5965195F-79F5-4911-907D-13CB3F5343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8A610DC7-FE1B-47B9-8452-CFC389786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2742ADC1-2286-40B7-A3C6-D6C3362FA0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878FBDC-78F2-4D49-8DB3-1A48CA9F7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DC9A0934-0C2C-4565-9290-A345B19BD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5FACE198-1AE9-4AEE-8292-DD6574DC995A}"/>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000"/>
              <a:t>Extraction and Selection</a:t>
            </a:r>
          </a:p>
        </p:txBody>
      </p:sp>
      <p:sp>
        <p:nvSpPr>
          <p:cNvPr id="22" name="Rectangle 21">
            <a:extLst>
              <a:ext uri="{FF2B5EF4-FFF2-40B4-BE49-F238E27FC236}">
                <a16:creationId xmlns:a16="http://schemas.microsoft.com/office/drawing/2014/main" id="{87BE56A7-2B14-4ABE-8DF3-40C07E64B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140D5101-D8FB-4102-A338-49651E97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6" name="Freeform 5">
            <a:extLst>
              <a:ext uri="{FF2B5EF4-FFF2-40B4-BE49-F238E27FC236}">
                <a16:creationId xmlns:a16="http://schemas.microsoft.com/office/drawing/2014/main" id="{73E26159-C029-4449-8912-A9B418CC3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 name="İçerik Yer Tutucusu 4">
            <a:extLst>
              <a:ext uri="{FF2B5EF4-FFF2-40B4-BE49-F238E27FC236}">
                <a16:creationId xmlns:a16="http://schemas.microsoft.com/office/drawing/2014/main" id="{1E81011F-649C-4838-82E1-4CE132D241D7}"/>
              </a:ext>
            </a:extLst>
          </p:cNvPr>
          <p:cNvPicPr>
            <a:picLocks noGrp="1" noChangeAspect="1"/>
          </p:cNvPicPr>
          <p:nvPr>
            <p:ph idx="1"/>
          </p:nvPr>
        </p:nvPicPr>
        <p:blipFill>
          <a:blip r:embed="rId7"/>
          <a:stretch>
            <a:fillRect/>
          </a:stretch>
        </p:blipFill>
        <p:spPr>
          <a:xfrm>
            <a:off x="336603" y="2167806"/>
            <a:ext cx="6958306" cy="2522386"/>
          </a:xfrm>
          <a:prstGeom prst="rect">
            <a:avLst/>
          </a:prstGeom>
          <a:effectLst/>
        </p:spPr>
      </p:pic>
    </p:spTree>
    <p:extLst>
      <p:ext uri="{BB962C8B-B14F-4D97-AF65-F5344CB8AC3E}">
        <p14:creationId xmlns:p14="http://schemas.microsoft.com/office/powerpoint/2010/main" val="2176877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8451F3-4980-44EB-BAF0-A21BCDB0A698}"/>
              </a:ext>
            </a:extLst>
          </p:cNvPr>
          <p:cNvSpPr>
            <a:spLocks noGrp="1"/>
          </p:cNvSpPr>
          <p:nvPr>
            <p:ph type="title"/>
          </p:nvPr>
        </p:nvSpPr>
        <p:spPr/>
        <p:txBody>
          <a:bodyPr/>
          <a:lstStyle/>
          <a:p>
            <a:r>
              <a:rPr lang="tr-TR" dirty="0" err="1"/>
              <a:t>Contents</a:t>
            </a:r>
            <a:r>
              <a:rPr lang="tr-TR" dirty="0"/>
              <a:t> </a:t>
            </a:r>
          </a:p>
        </p:txBody>
      </p:sp>
      <p:sp>
        <p:nvSpPr>
          <p:cNvPr id="3" name="İçerik Yer Tutucusu 2">
            <a:extLst>
              <a:ext uri="{FF2B5EF4-FFF2-40B4-BE49-F238E27FC236}">
                <a16:creationId xmlns:a16="http://schemas.microsoft.com/office/drawing/2014/main" id="{CBF1F6DA-ED5F-45A2-BDF5-A63266671D8D}"/>
              </a:ext>
            </a:extLst>
          </p:cNvPr>
          <p:cNvSpPr>
            <a:spLocks noGrp="1"/>
          </p:cNvSpPr>
          <p:nvPr>
            <p:ph idx="1"/>
          </p:nvPr>
        </p:nvSpPr>
        <p:spPr/>
        <p:txBody>
          <a:bodyPr>
            <a:normAutofit lnSpcReduction="10000"/>
          </a:bodyPr>
          <a:lstStyle/>
          <a:p>
            <a:r>
              <a:rPr lang="tr-TR" dirty="0" err="1"/>
              <a:t>Structure</a:t>
            </a:r>
            <a:r>
              <a:rPr lang="tr-TR" dirty="0"/>
              <a:t> of Human Brain</a:t>
            </a:r>
          </a:p>
          <a:p>
            <a:r>
              <a:rPr lang="tr-TR" dirty="0" err="1"/>
              <a:t>Electroencephalography</a:t>
            </a:r>
            <a:r>
              <a:rPr lang="tr-TR" dirty="0"/>
              <a:t>(EEG)</a:t>
            </a:r>
          </a:p>
          <a:p>
            <a:r>
              <a:rPr lang="tr-TR" dirty="0" err="1"/>
              <a:t>Types</a:t>
            </a:r>
            <a:r>
              <a:rPr lang="tr-TR" dirty="0"/>
              <a:t> of </a:t>
            </a:r>
            <a:r>
              <a:rPr lang="tr-TR" dirty="0" err="1"/>
              <a:t>Brainwaves</a:t>
            </a:r>
            <a:r>
              <a:rPr lang="tr-TR" dirty="0"/>
              <a:t> </a:t>
            </a:r>
          </a:p>
          <a:p>
            <a:r>
              <a:rPr lang="tr-TR" dirty="0"/>
              <a:t>Brain-</a:t>
            </a:r>
            <a:r>
              <a:rPr lang="tr-TR" dirty="0" err="1"/>
              <a:t>Computer</a:t>
            </a:r>
            <a:r>
              <a:rPr lang="tr-TR" dirty="0"/>
              <a:t> </a:t>
            </a:r>
            <a:r>
              <a:rPr lang="tr-TR" dirty="0" err="1"/>
              <a:t>Interface</a:t>
            </a:r>
            <a:r>
              <a:rPr lang="tr-TR" dirty="0"/>
              <a:t> (BCI)</a:t>
            </a:r>
          </a:p>
          <a:p>
            <a:pPr>
              <a:spcBef>
                <a:spcPts val="1000"/>
              </a:spcBef>
              <a:buClr>
                <a:schemeClr val="accent1">
                  <a:lumMod val="60000"/>
                  <a:lumOff val="40000"/>
                </a:schemeClr>
              </a:buClr>
              <a:buSzPct val="80000"/>
            </a:pPr>
            <a:r>
              <a:rPr lang="en-US" sz="2000" dirty="0">
                <a:latin typeface="+mj-lt"/>
                <a:ea typeface="+mj-ea"/>
                <a:cs typeface="+mj-cs"/>
              </a:rPr>
              <a:t>Components of a BCI system</a:t>
            </a:r>
          </a:p>
          <a:p>
            <a:r>
              <a:rPr lang="tr-TR" dirty="0"/>
              <a:t>ANN</a:t>
            </a:r>
          </a:p>
          <a:p>
            <a:r>
              <a:rPr lang="tr-TR" dirty="0"/>
              <a:t>CNN</a:t>
            </a:r>
          </a:p>
          <a:p>
            <a:r>
              <a:rPr lang="tr-TR" dirty="0"/>
              <a:t>EEG data </a:t>
            </a:r>
            <a:r>
              <a:rPr lang="tr-TR" dirty="0" err="1"/>
              <a:t>classification</a:t>
            </a:r>
            <a:r>
              <a:rPr lang="tr-TR" dirty="0"/>
              <a:t> </a:t>
            </a:r>
            <a:r>
              <a:rPr lang="tr-TR" dirty="0" err="1"/>
              <a:t>with</a:t>
            </a:r>
            <a:r>
              <a:rPr lang="tr-TR" dirty="0"/>
              <a:t> ANN </a:t>
            </a:r>
            <a:r>
              <a:rPr lang="tr-TR" dirty="0" err="1"/>
              <a:t>and</a:t>
            </a:r>
            <a:r>
              <a:rPr lang="tr-TR" dirty="0"/>
              <a:t> CNN</a:t>
            </a:r>
          </a:p>
          <a:p>
            <a:r>
              <a:rPr lang="tr-TR" dirty="0" err="1"/>
              <a:t>Conclusion</a:t>
            </a:r>
            <a:endParaRPr lang="tr-TR" dirty="0"/>
          </a:p>
          <a:p>
            <a:r>
              <a:rPr lang="tr-TR" dirty="0" err="1"/>
              <a:t>References</a:t>
            </a:r>
            <a:endParaRPr lang="tr-TR" dirty="0"/>
          </a:p>
          <a:p>
            <a:endParaRPr lang="tr-TR" dirty="0"/>
          </a:p>
          <a:p>
            <a:endParaRPr lang="tr-TR" dirty="0"/>
          </a:p>
        </p:txBody>
      </p:sp>
    </p:spTree>
    <p:extLst>
      <p:ext uri="{BB962C8B-B14F-4D97-AF65-F5344CB8AC3E}">
        <p14:creationId xmlns:p14="http://schemas.microsoft.com/office/powerpoint/2010/main" val="2722864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43A9D7-F264-48B2-8B53-4E316C4EEC9F}"/>
              </a:ext>
            </a:extLst>
          </p:cNvPr>
          <p:cNvSpPr>
            <a:spLocks noGrp="1"/>
          </p:cNvSpPr>
          <p:nvPr>
            <p:ph type="title"/>
          </p:nvPr>
        </p:nvSpPr>
        <p:spPr>
          <a:xfrm>
            <a:off x="643855" y="1447799"/>
            <a:ext cx="3108626" cy="1444752"/>
          </a:xfrm>
        </p:spPr>
        <p:txBody>
          <a:bodyPr anchor="b">
            <a:normAutofit/>
          </a:bodyPr>
          <a:lstStyle/>
          <a:p>
            <a:r>
              <a:rPr lang="tr" sz="3200"/>
              <a:t>Feature Extractıon</a:t>
            </a:r>
            <a:endParaRPr lang="tr-TR" sz="3200"/>
          </a:p>
        </p:txBody>
      </p:sp>
      <p:sp>
        <p:nvSpPr>
          <p:cNvPr id="19" name="Freeform 11">
            <a:extLst>
              <a:ext uri="{FF2B5EF4-FFF2-40B4-BE49-F238E27FC236}">
                <a16:creationId xmlns:a16="http://schemas.microsoft.com/office/drawing/2014/main" id="{658368D8-D75D-4823-A7A0-A59C08C6F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0" name="Rectangle 12">
            <a:extLst>
              <a:ext uri="{FF2B5EF4-FFF2-40B4-BE49-F238E27FC236}">
                <a16:creationId xmlns:a16="http://schemas.microsoft.com/office/drawing/2014/main" id="{B91CB0D8-FCC7-402D-A22B-47D345BDC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5">
            <a:extLst>
              <a:ext uri="{FF2B5EF4-FFF2-40B4-BE49-F238E27FC236}">
                <a16:creationId xmlns:a16="http://schemas.microsoft.com/office/drawing/2014/main" id="{AF5F0A42-AA4F-47C8-BF18-C22FD12B4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22" name="Rectangle 16">
            <a:extLst>
              <a:ext uri="{FF2B5EF4-FFF2-40B4-BE49-F238E27FC236}">
                <a16:creationId xmlns:a16="http://schemas.microsoft.com/office/drawing/2014/main" id="{052B1A1D-D947-43CC-882E-78CECF8D1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26EFB243-AB66-48D3-802C-6C02F0A6BAE9}"/>
              </a:ext>
            </a:extLst>
          </p:cNvPr>
          <p:cNvSpPr>
            <a:spLocks noGrp="1"/>
          </p:cNvSpPr>
          <p:nvPr>
            <p:ph idx="1"/>
          </p:nvPr>
        </p:nvSpPr>
        <p:spPr>
          <a:xfrm>
            <a:off x="643855" y="3072385"/>
            <a:ext cx="3108057" cy="2947415"/>
          </a:xfrm>
        </p:spPr>
        <p:txBody>
          <a:bodyPr>
            <a:normAutofit/>
          </a:bodyPr>
          <a:lstStyle/>
          <a:p>
            <a:r>
              <a:rPr lang="en-US" sz="1400"/>
              <a:t>Feature extraction works around the idea of extracting useful features that clearly identify objects in an image.</a:t>
            </a:r>
          </a:p>
          <a:p>
            <a:r>
              <a:rPr lang="en-US" sz="1400"/>
              <a:t>It involves reducing the number of resources required to describe a large dataset, it is dimension reduction.</a:t>
            </a:r>
          </a:p>
          <a:p>
            <a:endParaRPr lang="tr-TR" sz="1400"/>
          </a:p>
        </p:txBody>
      </p:sp>
      <p:pic>
        <p:nvPicPr>
          <p:cNvPr id="6" name="Google Shape;155;p27">
            <a:extLst>
              <a:ext uri="{FF2B5EF4-FFF2-40B4-BE49-F238E27FC236}">
                <a16:creationId xmlns:a16="http://schemas.microsoft.com/office/drawing/2014/main" id="{A479CF88-0879-4A55-B6FC-C437B21D1D98}"/>
              </a:ext>
            </a:extLst>
          </p:cNvPr>
          <p:cNvPicPr preferRelativeResize="0"/>
          <p:nvPr/>
        </p:nvPicPr>
        <p:blipFill rotWithShape="1">
          <a:blip r:embed="rId3"/>
          <a:srcRect b="19504"/>
          <a:stretch/>
        </p:blipFill>
        <p:spPr>
          <a:xfrm>
            <a:off x="5048451" y="2263172"/>
            <a:ext cx="6495847" cy="2941254"/>
          </a:xfrm>
          <a:prstGeom prst="rect">
            <a:avLst/>
          </a:prstGeom>
          <a:noFill/>
          <a:effectLst/>
        </p:spPr>
      </p:pic>
    </p:spTree>
    <p:extLst>
      <p:ext uri="{BB962C8B-B14F-4D97-AF65-F5344CB8AC3E}">
        <p14:creationId xmlns:p14="http://schemas.microsoft.com/office/powerpoint/2010/main" val="2649687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43A9D7-F264-48B2-8B53-4E316C4EEC9F}"/>
              </a:ext>
            </a:extLst>
          </p:cNvPr>
          <p:cNvSpPr>
            <a:spLocks noGrp="1"/>
          </p:cNvSpPr>
          <p:nvPr>
            <p:ph type="title"/>
          </p:nvPr>
        </p:nvSpPr>
        <p:spPr>
          <a:xfrm>
            <a:off x="648931" y="629266"/>
            <a:ext cx="4166510" cy="1622321"/>
          </a:xfrm>
        </p:spPr>
        <p:txBody>
          <a:bodyPr>
            <a:normAutofit/>
          </a:bodyPr>
          <a:lstStyle/>
          <a:p>
            <a:r>
              <a:rPr lang="tr"/>
              <a:t>Feature Extractıon</a:t>
            </a:r>
            <a:endParaRPr lang="tr-TR"/>
          </a:p>
        </p:txBody>
      </p:sp>
      <p:sp>
        <p:nvSpPr>
          <p:cNvPr id="3" name="İçerik Yer Tutucusu 2">
            <a:extLst>
              <a:ext uri="{FF2B5EF4-FFF2-40B4-BE49-F238E27FC236}">
                <a16:creationId xmlns:a16="http://schemas.microsoft.com/office/drawing/2014/main" id="{26EFB243-AB66-48D3-802C-6C02F0A6BAE9}"/>
              </a:ext>
            </a:extLst>
          </p:cNvPr>
          <p:cNvSpPr>
            <a:spLocks noGrp="1"/>
          </p:cNvSpPr>
          <p:nvPr>
            <p:ph idx="1"/>
          </p:nvPr>
        </p:nvSpPr>
        <p:spPr>
          <a:xfrm>
            <a:off x="648931" y="2438400"/>
            <a:ext cx="4166509" cy="3785419"/>
          </a:xfrm>
        </p:spPr>
        <p:txBody>
          <a:bodyPr>
            <a:normAutofit/>
          </a:bodyPr>
          <a:lstStyle/>
          <a:p>
            <a:pPr marL="0" lvl="0" indent="0" rtl="0">
              <a:lnSpc>
                <a:spcPct val="90000"/>
              </a:lnSpc>
              <a:spcBef>
                <a:spcPts val="0"/>
              </a:spcBef>
              <a:spcAft>
                <a:spcPts val="0"/>
              </a:spcAft>
              <a:buNone/>
            </a:pPr>
            <a:r>
              <a:rPr lang="en-US" sz="1600" b="1"/>
              <a:t>Why we use Feature Extraction</a:t>
            </a:r>
          </a:p>
          <a:p>
            <a:pPr marL="457200" lvl="0" indent="-323850" rtl="0">
              <a:lnSpc>
                <a:spcPct val="90000"/>
              </a:lnSpc>
              <a:spcBef>
                <a:spcPts val="1200"/>
              </a:spcBef>
              <a:spcAft>
                <a:spcPts val="0"/>
              </a:spcAft>
              <a:buSzPts val="1500"/>
              <a:buChar char="●"/>
            </a:pPr>
            <a:r>
              <a:rPr lang="en-US" sz="1600"/>
              <a:t>Performing analysis with a large number of variables often requires large amounts of memory and computational power</a:t>
            </a:r>
          </a:p>
          <a:p>
            <a:pPr marL="457200" lvl="0" indent="-323850" rtl="0">
              <a:lnSpc>
                <a:spcPct val="90000"/>
              </a:lnSpc>
              <a:spcBef>
                <a:spcPts val="1200"/>
              </a:spcBef>
              <a:spcAft>
                <a:spcPts val="0"/>
              </a:spcAft>
              <a:buSzPts val="1500"/>
              <a:buChar char="●"/>
            </a:pPr>
            <a:r>
              <a:rPr lang="en-US" sz="1600"/>
              <a:t>Too many features can increase the complexity of our model, leading to an overfit.</a:t>
            </a:r>
          </a:p>
          <a:p>
            <a:pPr marL="0" lvl="0" indent="0" rtl="0">
              <a:lnSpc>
                <a:spcPct val="90000"/>
              </a:lnSpc>
              <a:spcBef>
                <a:spcPts val="1200"/>
              </a:spcBef>
              <a:spcAft>
                <a:spcPts val="1200"/>
              </a:spcAft>
              <a:buNone/>
            </a:pPr>
            <a:r>
              <a:rPr lang="en-US" sz="1600"/>
              <a:t>Feature extraction; It defines the data with sufficient accuracy and uses different types of filters to transform it with the image to overcome these problems.</a:t>
            </a:r>
          </a:p>
        </p:txBody>
      </p:sp>
      <p:sp>
        <p:nvSpPr>
          <p:cNvPr id="10" name="Freeform 31">
            <a:extLst>
              <a:ext uri="{FF2B5EF4-FFF2-40B4-BE49-F238E27FC236}">
                <a16:creationId xmlns:a16="http://schemas.microsoft.com/office/drawing/2014/main" id="{1288C528-6850-4309-8D5E-276D46744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2" name="Rectangle 11">
            <a:extLst>
              <a:ext uri="{FF2B5EF4-FFF2-40B4-BE49-F238E27FC236}">
                <a16:creationId xmlns:a16="http://schemas.microsoft.com/office/drawing/2014/main" id="{E83C4BF2-CE85-4725-91F5-903A0C253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5">
            <a:extLst>
              <a:ext uri="{FF2B5EF4-FFF2-40B4-BE49-F238E27FC236}">
                <a16:creationId xmlns:a16="http://schemas.microsoft.com/office/drawing/2014/main" id="{F7E85553-125B-468C-B123-443207482B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 name="Google Shape;162;p28">
            <a:extLst>
              <a:ext uri="{FF2B5EF4-FFF2-40B4-BE49-F238E27FC236}">
                <a16:creationId xmlns:a16="http://schemas.microsoft.com/office/drawing/2014/main" id="{D2AE4E81-46AA-4898-B2F9-D4FE3793DD4E}"/>
              </a:ext>
            </a:extLst>
          </p:cNvPr>
          <p:cNvPicPr preferRelativeResize="0"/>
          <p:nvPr/>
        </p:nvPicPr>
        <p:blipFill rotWithShape="1">
          <a:blip r:embed="rId3"/>
          <a:stretch/>
        </p:blipFill>
        <p:spPr>
          <a:xfrm>
            <a:off x="6093992" y="2434394"/>
            <a:ext cx="5449889" cy="1989209"/>
          </a:xfrm>
          <a:prstGeom prst="rect">
            <a:avLst/>
          </a:prstGeom>
          <a:noFill/>
          <a:effectLst/>
        </p:spPr>
      </p:pic>
      <p:sp>
        <p:nvSpPr>
          <p:cNvPr id="16" name="Rectangle 15">
            <a:extLst>
              <a:ext uri="{FF2B5EF4-FFF2-40B4-BE49-F238E27FC236}">
                <a16:creationId xmlns:a16="http://schemas.microsoft.com/office/drawing/2014/main" id="{C1DE0CAB-0099-47AE-8A9D-F0C808666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09965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4A853D-7073-45D0-8F6F-47AB49EB0F54}"/>
              </a:ext>
            </a:extLst>
          </p:cNvPr>
          <p:cNvSpPr>
            <a:spLocks noGrp="1"/>
          </p:cNvSpPr>
          <p:nvPr>
            <p:ph type="title"/>
          </p:nvPr>
        </p:nvSpPr>
        <p:spPr/>
        <p:txBody>
          <a:bodyPr/>
          <a:lstStyle/>
          <a:p>
            <a:r>
              <a:rPr lang="tr-TR" dirty="0" err="1"/>
              <a:t>Feature</a:t>
            </a:r>
            <a:r>
              <a:rPr lang="tr-TR" dirty="0"/>
              <a:t> </a:t>
            </a:r>
            <a:r>
              <a:rPr lang="tr-TR" dirty="0" err="1"/>
              <a:t>Translation</a:t>
            </a:r>
            <a:endParaRPr lang="tr-TR" dirty="0"/>
          </a:p>
        </p:txBody>
      </p:sp>
      <p:sp>
        <p:nvSpPr>
          <p:cNvPr id="3" name="İçerik Yer Tutucusu 2">
            <a:extLst>
              <a:ext uri="{FF2B5EF4-FFF2-40B4-BE49-F238E27FC236}">
                <a16:creationId xmlns:a16="http://schemas.microsoft.com/office/drawing/2014/main" id="{CCB629C5-80A5-48C5-95FC-282D3FCECD93}"/>
              </a:ext>
            </a:extLst>
          </p:cNvPr>
          <p:cNvSpPr>
            <a:spLocks noGrp="1"/>
          </p:cNvSpPr>
          <p:nvPr>
            <p:ph idx="1"/>
          </p:nvPr>
        </p:nvSpPr>
        <p:spPr/>
        <p:txBody>
          <a:bodyPr/>
          <a:lstStyle/>
          <a:p>
            <a:r>
              <a:rPr lang="en-US" dirty="0"/>
              <a:t>The resulting signal features are then passed to the feature translation algorithm, which converts the features into the appropriate commands for the output device (</a:t>
            </a:r>
            <a:r>
              <a:rPr lang="en-US" dirty="0" err="1"/>
              <a:t>ie</a:t>
            </a:r>
            <a:r>
              <a:rPr lang="en-US" dirty="0"/>
              <a:t>, commands that accomplish the user's intent). For example, a power decrease in a given frequency band could be translated into an upward displacement of a computer cursor, or a P300 potential could be translated into selection of the letter that evoked it. The translation algorithm should be dynamic to accommodate and adapt to spontaneous or learned changes in the signal features and to ensure that the user's possible range of feature values covers the full range of device control.</a:t>
            </a:r>
            <a:endParaRPr lang="tr-TR" dirty="0"/>
          </a:p>
        </p:txBody>
      </p:sp>
    </p:spTree>
    <p:extLst>
      <p:ext uri="{BB962C8B-B14F-4D97-AF65-F5344CB8AC3E}">
        <p14:creationId xmlns:p14="http://schemas.microsoft.com/office/powerpoint/2010/main" val="1339857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C0DC88-9605-4D6F-A61F-C53698EC8766}"/>
              </a:ext>
            </a:extLst>
          </p:cNvPr>
          <p:cNvSpPr>
            <a:spLocks noGrp="1"/>
          </p:cNvSpPr>
          <p:nvPr>
            <p:ph type="title"/>
          </p:nvPr>
        </p:nvSpPr>
        <p:spPr/>
        <p:txBody>
          <a:bodyPr/>
          <a:lstStyle/>
          <a:p>
            <a:r>
              <a:rPr lang="tr-TR" dirty="0"/>
              <a:t>Device </a:t>
            </a:r>
            <a:r>
              <a:rPr lang="tr-TR" dirty="0" err="1"/>
              <a:t>Output</a:t>
            </a:r>
            <a:endParaRPr lang="tr-TR" dirty="0"/>
          </a:p>
        </p:txBody>
      </p:sp>
      <p:sp>
        <p:nvSpPr>
          <p:cNvPr id="3" name="İçerik Yer Tutucusu 2">
            <a:extLst>
              <a:ext uri="{FF2B5EF4-FFF2-40B4-BE49-F238E27FC236}">
                <a16:creationId xmlns:a16="http://schemas.microsoft.com/office/drawing/2014/main" id="{A42781F4-ADC1-4346-A10E-1D3DF3A61459}"/>
              </a:ext>
            </a:extLst>
          </p:cNvPr>
          <p:cNvSpPr>
            <a:spLocks noGrp="1"/>
          </p:cNvSpPr>
          <p:nvPr>
            <p:ph idx="1"/>
          </p:nvPr>
        </p:nvSpPr>
        <p:spPr/>
        <p:txBody>
          <a:bodyPr/>
          <a:lstStyle/>
          <a:p>
            <a:r>
              <a:rPr lang="en-US" dirty="0"/>
              <a:t>The commands from the feature translation algorithm operate the external device, providing functions such as letter selection, cursor control, robotic arm operation, and so forth. The device operation provides feedback to the user, thus closing the control loop.</a:t>
            </a:r>
            <a:endParaRPr lang="tr-TR" dirty="0"/>
          </a:p>
        </p:txBody>
      </p:sp>
    </p:spTree>
    <p:extLst>
      <p:ext uri="{BB962C8B-B14F-4D97-AF65-F5344CB8AC3E}">
        <p14:creationId xmlns:p14="http://schemas.microsoft.com/office/powerpoint/2010/main" val="3761231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C9134821-5D8B-4373-BA74-CFE9AB35A55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3" name="Picture 72">
            <a:extLst>
              <a:ext uri="{FF2B5EF4-FFF2-40B4-BE49-F238E27FC236}">
                <a16:creationId xmlns:a16="http://schemas.microsoft.com/office/drawing/2014/main" id="{5965195F-79F5-4911-907D-13CB3F5343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5" name="Oval 74">
            <a:extLst>
              <a:ext uri="{FF2B5EF4-FFF2-40B4-BE49-F238E27FC236}">
                <a16:creationId xmlns:a16="http://schemas.microsoft.com/office/drawing/2014/main" id="{8A610DC7-FE1B-47B9-8452-CFC389786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2742ADC1-2286-40B7-A3C6-D6C3362FA0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9" name="Picture 78">
            <a:extLst>
              <a:ext uri="{FF2B5EF4-FFF2-40B4-BE49-F238E27FC236}">
                <a16:creationId xmlns:a16="http://schemas.microsoft.com/office/drawing/2014/main" id="{C878FBDC-78F2-4D49-8DB3-1A48CA9F7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81" name="Rectangle 80">
            <a:extLst>
              <a:ext uri="{FF2B5EF4-FFF2-40B4-BE49-F238E27FC236}">
                <a16:creationId xmlns:a16="http://schemas.microsoft.com/office/drawing/2014/main" id="{DC9A0934-0C2C-4565-9290-A345B19BD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80517EC6-CFEF-46C7-B3C9-DA7C5F1B2D8F}"/>
              </a:ext>
            </a:extLst>
          </p:cNvPr>
          <p:cNvSpPr>
            <a:spLocks noGrp="1"/>
          </p:cNvSpPr>
          <p:nvPr>
            <p:ph type="title"/>
          </p:nvPr>
        </p:nvSpPr>
        <p:spPr>
          <a:xfrm>
            <a:off x="7385967" y="1325880"/>
            <a:ext cx="4158334" cy="3066507"/>
          </a:xfrm>
        </p:spPr>
        <p:txBody>
          <a:bodyPr vert="horz" lIns="91440" tIns="45720" rIns="91440" bIns="45720" rtlCol="0" anchor="b">
            <a:normAutofit/>
          </a:bodyPr>
          <a:lstStyle/>
          <a:p>
            <a:r>
              <a:rPr lang="en-US" sz="5400"/>
              <a:t>BCI Eletrodes</a:t>
            </a:r>
          </a:p>
        </p:txBody>
      </p:sp>
      <p:sp>
        <p:nvSpPr>
          <p:cNvPr id="83" name="Rectangle 82">
            <a:extLst>
              <a:ext uri="{FF2B5EF4-FFF2-40B4-BE49-F238E27FC236}">
                <a16:creationId xmlns:a16="http://schemas.microsoft.com/office/drawing/2014/main" id="{EA56AB5D-D5E6-4DDB-8B39-C0594DC18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0565"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36">
            <a:extLst>
              <a:ext uri="{FF2B5EF4-FFF2-40B4-BE49-F238E27FC236}">
                <a16:creationId xmlns:a16="http://schemas.microsoft.com/office/drawing/2014/main" id="{BAFB39E6-FB97-4417-A77C-B8AAD4BC0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9646"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87" name="Freeform 5">
            <a:extLst>
              <a:ext uri="{FF2B5EF4-FFF2-40B4-BE49-F238E27FC236}">
                <a16:creationId xmlns:a16="http://schemas.microsoft.com/office/drawing/2014/main" id="{7CCB9413-9128-4AD1-B7B7-1F08158FF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2894561"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7170" name="Picture 2">
            <a:extLst>
              <a:ext uri="{FF2B5EF4-FFF2-40B4-BE49-F238E27FC236}">
                <a16:creationId xmlns:a16="http://schemas.microsoft.com/office/drawing/2014/main" id="{64D1B24F-1206-406C-A895-28CC231D56C7}"/>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tretch>
            <a:fillRect/>
          </a:stretch>
        </p:blipFill>
        <p:spPr bwMode="auto">
          <a:xfrm>
            <a:off x="643854" y="914698"/>
            <a:ext cx="5450557" cy="502813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840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DE322F-663A-4FC6-8AB1-9A02072B051C}"/>
              </a:ext>
            </a:extLst>
          </p:cNvPr>
          <p:cNvSpPr>
            <a:spLocks noGrp="1"/>
          </p:cNvSpPr>
          <p:nvPr>
            <p:ph type="title"/>
          </p:nvPr>
        </p:nvSpPr>
        <p:spPr>
          <a:xfrm>
            <a:off x="643855" y="1447799"/>
            <a:ext cx="3108626" cy="1444752"/>
          </a:xfrm>
        </p:spPr>
        <p:txBody>
          <a:bodyPr anchor="b">
            <a:normAutofit/>
          </a:bodyPr>
          <a:lstStyle/>
          <a:p>
            <a:pPr>
              <a:lnSpc>
                <a:spcPct val="90000"/>
              </a:lnSpc>
            </a:pPr>
            <a:r>
              <a:rPr lang="tr" sz="3200" dirty="0"/>
              <a:t>Artificial Neural Networks</a:t>
            </a:r>
            <a:endParaRPr lang="tr-TR" sz="3200" dirty="0"/>
          </a:p>
        </p:txBody>
      </p:sp>
      <p:sp>
        <p:nvSpPr>
          <p:cNvPr id="10" name="Freeform 11">
            <a:extLst>
              <a:ext uri="{FF2B5EF4-FFF2-40B4-BE49-F238E27FC236}">
                <a16:creationId xmlns:a16="http://schemas.microsoft.com/office/drawing/2014/main" id="{658368D8-D75D-4823-A7A0-A59C08C6F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2" name="Rectangle 11">
            <a:extLst>
              <a:ext uri="{FF2B5EF4-FFF2-40B4-BE49-F238E27FC236}">
                <a16:creationId xmlns:a16="http://schemas.microsoft.com/office/drawing/2014/main" id="{B91CB0D8-FCC7-402D-A22B-47D345BDC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5">
            <a:extLst>
              <a:ext uri="{FF2B5EF4-FFF2-40B4-BE49-F238E27FC236}">
                <a16:creationId xmlns:a16="http://schemas.microsoft.com/office/drawing/2014/main" id="{AF5F0A42-AA4F-47C8-BF18-C22FD12B4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16" name="Rectangle 15">
            <a:extLst>
              <a:ext uri="{FF2B5EF4-FFF2-40B4-BE49-F238E27FC236}">
                <a16:creationId xmlns:a16="http://schemas.microsoft.com/office/drawing/2014/main" id="{052B1A1D-D947-43CC-882E-78CECF8D1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BB7CC034-B734-4CFF-AEA3-4E9FFA0A5C90}"/>
              </a:ext>
            </a:extLst>
          </p:cNvPr>
          <p:cNvSpPr>
            <a:spLocks noGrp="1"/>
          </p:cNvSpPr>
          <p:nvPr>
            <p:ph idx="1"/>
          </p:nvPr>
        </p:nvSpPr>
        <p:spPr>
          <a:xfrm>
            <a:off x="643855" y="3072385"/>
            <a:ext cx="3108057" cy="2947415"/>
          </a:xfrm>
        </p:spPr>
        <p:txBody>
          <a:bodyPr>
            <a:normAutofit/>
          </a:bodyPr>
          <a:lstStyle/>
          <a:p>
            <a:r>
              <a:rPr lang="en-US" sz="1400"/>
              <a:t>Neural networks are information processing systems with </a:t>
            </a:r>
            <a:r>
              <a:rPr lang="en-US" sz="1400">
                <a:highlight>
                  <a:srgbClr val="C9DAF8"/>
                </a:highlight>
              </a:rPr>
              <a:t>interconnected neurons</a:t>
            </a:r>
            <a:r>
              <a:rPr lang="en-US" sz="1400"/>
              <a:t>. Using certain algorithms they can recognize, cluster, and classify hidden patterns and correlations in raw data and continually learn and improve – over time.</a:t>
            </a:r>
          </a:p>
          <a:p>
            <a:endParaRPr lang="tr-TR" sz="1400"/>
          </a:p>
        </p:txBody>
      </p:sp>
      <p:pic>
        <p:nvPicPr>
          <p:cNvPr id="5" name="Google Shape;83;p17">
            <a:extLst>
              <a:ext uri="{FF2B5EF4-FFF2-40B4-BE49-F238E27FC236}">
                <a16:creationId xmlns:a16="http://schemas.microsoft.com/office/drawing/2014/main" id="{C406CD7F-83A2-40FC-8479-27A6ADAE9F61}"/>
              </a:ext>
            </a:extLst>
          </p:cNvPr>
          <p:cNvPicPr preferRelativeResize="0"/>
          <p:nvPr/>
        </p:nvPicPr>
        <p:blipFill>
          <a:blip r:embed="rId3"/>
          <a:stretch>
            <a:fillRect/>
          </a:stretch>
        </p:blipFill>
        <p:spPr>
          <a:xfrm>
            <a:off x="5048451" y="1830898"/>
            <a:ext cx="6495847" cy="3805802"/>
          </a:xfrm>
          <a:prstGeom prst="rect">
            <a:avLst/>
          </a:prstGeom>
          <a:noFill/>
          <a:effectLst/>
        </p:spPr>
      </p:pic>
    </p:spTree>
    <p:extLst>
      <p:ext uri="{BB962C8B-B14F-4D97-AF65-F5344CB8AC3E}">
        <p14:creationId xmlns:p14="http://schemas.microsoft.com/office/powerpoint/2010/main" val="2771682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056DFE-996C-48F7-91AE-A767106C3D2E}"/>
              </a:ext>
            </a:extLst>
          </p:cNvPr>
          <p:cNvSpPr>
            <a:spLocks noGrp="1"/>
          </p:cNvSpPr>
          <p:nvPr>
            <p:ph type="title"/>
          </p:nvPr>
        </p:nvSpPr>
        <p:spPr>
          <a:xfrm>
            <a:off x="648929" y="1450259"/>
            <a:ext cx="3753599" cy="1442153"/>
          </a:xfrm>
        </p:spPr>
        <p:txBody>
          <a:bodyPr>
            <a:normAutofit/>
          </a:bodyPr>
          <a:lstStyle/>
          <a:p>
            <a:pPr>
              <a:lnSpc>
                <a:spcPct val="90000"/>
              </a:lnSpc>
            </a:pPr>
            <a:r>
              <a:rPr lang="tr-TR" sz="3100" b="1" dirty="0" err="1"/>
              <a:t>Forward</a:t>
            </a:r>
            <a:r>
              <a:rPr lang="tr-TR" sz="3100" b="1" dirty="0"/>
              <a:t> </a:t>
            </a:r>
            <a:r>
              <a:rPr lang="tr-TR" sz="3100" b="1" dirty="0" err="1"/>
              <a:t>Propagation</a:t>
            </a:r>
            <a:br>
              <a:rPr lang="tr-TR" sz="3100" b="1" dirty="0"/>
            </a:br>
            <a:endParaRPr lang="tr-TR" sz="3100" dirty="0"/>
          </a:p>
        </p:txBody>
      </p:sp>
      <p:sp>
        <p:nvSpPr>
          <p:cNvPr id="3" name="İçerik Yer Tutucusu 2">
            <a:extLst>
              <a:ext uri="{FF2B5EF4-FFF2-40B4-BE49-F238E27FC236}">
                <a16:creationId xmlns:a16="http://schemas.microsoft.com/office/drawing/2014/main" id="{0AE3AF8E-A109-4AE7-A7C7-46AA7B1F46FF}"/>
              </a:ext>
            </a:extLst>
          </p:cNvPr>
          <p:cNvSpPr>
            <a:spLocks noGrp="1"/>
          </p:cNvSpPr>
          <p:nvPr>
            <p:ph idx="1"/>
          </p:nvPr>
        </p:nvSpPr>
        <p:spPr>
          <a:xfrm>
            <a:off x="647700" y="3072385"/>
            <a:ext cx="3754987" cy="2947415"/>
          </a:xfrm>
        </p:spPr>
        <p:txBody>
          <a:bodyPr>
            <a:normAutofit/>
          </a:bodyPr>
          <a:lstStyle/>
          <a:p>
            <a:pPr marL="457200" lvl="0" indent="-317500" rtl="0">
              <a:lnSpc>
                <a:spcPct val="90000"/>
              </a:lnSpc>
              <a:spcBef>
                <a:spcPts val="1000"/>
              </a:spcBef>
              <a:spcAft>
                <a:spcPts val="0"/>
              </a:spcAft>
              <a:buSzPts val="1400"/>
              <a:buAutoNum type="arabicPeriod"/>
            </a:pPr>
            <a:r>
              <a:rPr lang="en-US" sz="1400"/>
              <a:t>Our input data is given to artificial neural networks. The weight values in our artificial neural network in our neurons are given randomly.</a:t>
            </a:r>
          </a:p>
          <a:p>
            <a:pPr marL="457200" lvl="0" indent="-317500" rtl="0">
              <a:lnSpc>
                <a:spcPct val="90000"/>
              </a:lnSpc>
              <a:spcBef>
                <a:spcPts val="1000"/>
              </a:spcBef>
              <a:spcAft>
                <a:spcPts val="0"/>
              </a:spcAft>
              <a:buSzPts val="1400"/>
              <a:buAutoNum type="arabicPeriod"/>
            </a:pPr>
            <a:r>
              <a:rPr lang="en-US" sz="1400"/>
              <a:t>The data in the input neuron is sent to the next neuron with the weight values.</a:t>
            </a:r>
          </a:p>
          <a:p>
            <a:pPr marL="457200" lvl="0" indent="-317500" rtl="0">
              <a:lnSpc>
                <a:spcPct val="90000"/>
              </a:lnSpc>
              <a:spcBef>
                <a:spcPts val="1000"/>
              </a:spcBef>
              <a:spcAft>
                <a:spcPts val="1000"/>
              </a:spcAft>
              <a:buSzPts val="1400"/>
              <a:buAutoNum type="arabicPeriod"/>
            </a:pPr>
            <a:r>
              <a:rPr lang="en-US" sz="1400"/>
              <a:t>Each neuron multiplies and sums the values and weights of the neurons connected to it. This result is being given as input into the activation function.</a:t>
            </a:r>
          </a:p>
          <a:p>
            <a:pPr>
              <a:lnSpc>
                <a:spcPct val="90000"/>
              </a:lnSpc>
            </a:pPr>
            <a:endParaRPr lang="tr-TR" sz="1400"/>
          </a:p>
        </p:txBody>
      </p:sp>
      <p:pic>
        <p:nvPicPr>
          <p:cNvPr id="4" name="Google Shape;233;p38">
            <a:extLst>
              <a:ext uri="{FF2B5EF4-FFF2-40B4-BE49-F238E27FC236}">
                <a16:creationId xmlns:a16="http://schemas.microsoft.com/office/drawing/2014/main" id="{43EB668E-860D-4C3A-BC9D-F9E14C7BB670}"/>
              </a:ext>
            </a:extLst>
          </p:cNvPr>
          <p:cNvPicPr preferRelativeResize="0"/>
          <p:nvPr/>
        </p:nvPicPr>
        <p:blipFill rotWithShape="1">
          <a:blip r:embed="rId3"/>
          <a:srcRect l="3312" r="8623" b="-3"/>
          <a:stretch/>
        </p:blipFill>
        <p:spPr>
          <a:xfrm>
            <a:off x="5050389" y="1447799"/>
            <a:ext cx="6493910" cy="4572001"/>
          </a:xfrm>
          <a:prstGeom prst="rect">
            <a:avLst/>
          </a:prstGeom>
          <a:noFill/>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110310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65C13E-A167-4362-97D8-60BD5142306A}"/>
              </a:ext>
            </a:extLst>
          </p:cNvPr>
          <p:cNvSpPr>
            <a:spLocks noGrp="1"/>
          </p:cNvSpPr>
          <p:nvPr>
            <p:ph type="title"/>
          </p:nvPr>
        </p:nvSpPr>
        <p:spPr>
          <a:xfrm>
            <a:off x="646112" y="452718"/>
            <a:ext cx="4165580" cy="1400530"/>
          </a:xfrm>
        </p:spPr>
        <p:txBody>
          <a:bodyPr>
            <a:normAutofit/>
          </a:bodyPr>
          <a:lstStyle/>
          <a:p>
            <a:pPr>
              <a:lnSpc>
                <a:spcPct val="90000"/>
              </a:lnSpc>
            </a:pPr>
            <a:r>
              <a:rPr lang="tr-TR" sz="3600" b="1" dirty="0" err="1"/>
              <a:t>Back</a:t>
            </a:r>
            <a:r>
              <a:rPr lang="tr-TR" sz="3600" b="1" dirty="0"/>
              <a:t> </a:t>
            </a:r>
            <a:r>
              <a:rPr lang="tr-TR" sz="3600" b="1" dirty="0" err="1"/>
              <a:t>Propagation</a:t>
            </a:r>
            <a:br>
              <a:rPr lang="tr-TR" sz="3600" b="1" dirty="0"/>
            </a:br>
            <a:endParaRPr lang="tr-TR" sz="3600" dirty="0"/>
          </a:p>
        </p:txBody>
      </p:sp>
      <p:sp>
        <p:nvSpPr>
          <p:cNvPr id="11" name="Freeform 23">
            <a:extLst>
              <a:ext uri="{FF2B5EF4-FFF2-40B4-BE49-F238E27FC236}">
                <a16:creationId xmlns:a16="http://schemas.microsoft.com/office/drawing/2014/main" id="{6C65E974-2953-4A04-B871-A72F4F963C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3" name="Freeform 5">
            <a:extLst>
              <a:ext uri="{FF2B5EF4-FFF2-40B4-BE49-F238E27FC236}">
                <a16:creationId xmlns:a16="http://schemas.microsoft.com/office/drawing/2014/main" id="{5133E740-9F9B-4D5E-AD96-1928D364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15" name="Rectangle 14">
            <a:extLst>
              <a:ext uri="{FF2B5EF4-FFF2-40B4-BE49-F238E27FC236}">
                <a16:creationId xmlns:a16="http://schemas.microsoft.com/office/drawing/2014/main" id="{EC2FDDC6-2A2C-4087-9109-EA609FA1A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240;p39">
            <a:extLst>
              <a:ext uri="{FF2B5EF4-FFF2-40B4-BE49-F238E27FC236}">
                <a16:creationId xmlns:a16="http://schemas.microsoft.com/office/drawing/2014/main" id="{A9EDEE80-EEAD-4A6B-AB2E-4083AFCC28B1}"/>
              </a:ext>
            </a:extLst>
          </p:cNvPr>
          <p:cNvPicPr preferRelativeResize="0"/>
          <p:nvPr/>
        </p:nvPicPr>
        <p:blipFill rotWithShape="1">
          <a:blip r:embed="rId3"/>
          <a:srcRect r="11721" b="-1"/>
          <a:stretch/>
        </p:blipFill>
        <p:spPr>
          <a:xfrm>
            <a:off x="7137340" y="647699"/>
            <a:ext cx="3363610" cy="3242202"/>
          </a:xfrm>
          <a:prstGeom prst="rect">
            <a:avLst/>
          </a:prstGeom>
          <a:noFill/>
          <a:effectLst/>
        </p:spPr>
      </p:pic>
      <p:sp>
        <p:nvSpPr>
          <p:cNvPr id="17" name="Rectangle 16">
            <a:extLst>
              <a:ext uri="{FF2B5EF4-FFF2-40B4-BE49-F238E27FC236}">
                <a16:creationId xmlns:a16="http://schemas.microsoft.com/office/drawing/2014/main" id="{F63D9C1C-A565-4984-882D-ADDA837068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E69517CB-22C1-463C-B0A2-AB86A69FED81}"/>
              </a:ext>
            </a:extLst>
          </p:cNvPr>
          <p:cNvSpPr>
            <a:spLocks noGrp="1"/>
          </p:cNvSpPr>
          <p:nvPr>
            <p:ph idx="1"/>
          </p:nvPr>
        </p:nvSpPr>
        <p:spPr>
          <a:xfrm>
            <a:off x="646113" y="2052918"/>
            <a:ext cx="4165146" cy="4195481"/>
          </a:xfrm>
        </p:spPr>
        <p:txBody>
          <a:bodyPr>
            <a:normAutofit/>
          </a:bodyPr>
          <a:lstStyle/>
          <a:p>
            <a:pPr marL="457200" lvl="0" indent="-310832" rtl="0">
              <a:lnSpc>
                <a:spcPct val="90000"/>
              </a:lnSpc>
              <a:spcBef>
                <a:spcPts val="1000"/>
              </a:spcBef>
              <a:spcAft>
                <a:spcPts val="0"/>
              </a:spcAft>
              <a:buSzPct val="100000"/>
              <a:buAutoNum type="arabicPeriod"/>
            </a:pPr>
            <a:r>
              <a:rPr lang="en-US" sz="1700"/>
              <a:t>The prediction results from the neurons in the output layer are compared with the real value and the error is calculated. Using these error values and the weight values of the previous layer, the error of the previous layer is calculated.</a:t>
            </a:r>
          </a:p>
          <a:p>
            <a:pPr marL="0" lvl="0" indent="0" rtl="0">
              <a:lnSpc>
                <a:spcPct val="90000"/>
              </a:lnSpc>
              <a:spcBef>
                <a:spcPts val="1000"/>
              </a:spcBef>
              <a:spcAft>
                <a:spcPts val="0"/>
              </a:spcAft>
              <a:buNone/>
            </a:pPr>
            <a:endParaRPr lang="tr-TR" sz="1700"/>
          </a:p>
          <a:p>
            <a:pPr marL="0" lvl="0" indent="0" rtl="0">
              <a:lnSpc>
                <a:spcPct val="90000"/>
              </a:lnSpc>
              <a:spcBef>
                <a:spcPts val="1000"/>
              </a:spcBef>
              <a:spcAft>
                <a:spcPts val="0"/>
              </a:spcAft>
              <a:buNone/>
            </a:pPr>
            <a:endParaRPr lang="en-US" sz="1700"/>
          </a:p>
          <a:p>
            <a:pPr marL="457200" lvl="0" indent="-310832" rtl="0">
              <a:lnSpc>
                <a:spcPct val="90000"/>
              </a:lnSpc>
              <a:spcBef>
                <a:spcPts val="1000"/>
              </a:spcBef>
              <a:spcAft>
                <a:spcPts val="0"/>
              </a:spcAft>
              <a:buSzPct val="100000"/>
              <a:buAutoNum type="arabicPeriod" startAt="2"/>
            </a:pPr>
            <a:r>
              <a:rPr lang="en-US" sz="1700"/>
              <a:t>Gradients are calculated using the calculated error values. Weight values are recalculated using these gradients.</a:t>
            </a:r>
          </a:p>
          <a:p>
            <a:pPr>
              <a:lnSpc>
                <a:spcPct val="90000"/>
              </a:lnSpc>
            </a:pPr>
            <a:endParaRPr lang="tr-TR" sz="1700"/>
          </a:p>
        </p:txBody>
      </p:sp>
      <p:pic>
        <p:nvPicPr>
          <p:cNvPr id="6" name="Google Shape;241;p39">
            <a:extLst>
              <a:ext uri="{FF2B5EF4-FFF2-40B4-BE49-F238E27FC236}">
                <a16:creationId xmlns:a16="http://schemas.microsoft.com/office/drawing/2014/main" id="{66756219-C7BD-4B67-8E3A-416B5E9E8894}"/>
              </a:ext>
            </a:extLst>
          </p:cNvPr>
          <p:cNvPicPr preferRelativeResize="0"/>
          <p:nvPr/>
        </p:nvPicPr>
        <p:blipFill>
          <a:blip r:embed="rId4"/>
          <a:stretch>
            <a:fillRect/>
          </a:stretch>
        </p:blipFill>
        <p:spPr>
          <a:xfrm>
            <a:off x="6094410" y="4785657"/>
            <a:ext cx="5449471" cy="762925"/>
          </a:xfrm>
          <a:prstGeom prst="rect">
            <a:avLst/>
          </a:prstGeom>
          <a:noFill/>
          <a:effectLst/>
        </p:spPr>
      </p:pic>
    </p:spTree>
    <p:extLst>
      <p:ext uri="{BB962C8B-B14F-4D97-AF65-F5344CB8AC3E}">
        <p14:creationId xmlns:p14="http://schemas.microsoft.com/office/powerpoint/2010/main" val="2778236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437170-A13F-4A66-824C-441D65BC6101}"/>
              </a:ext>
            </a:extLst>
          </p:cNvPr>
          <p:cNvSpPr>
            <a:spLocks noGrp="1"/>
          </p:cNvSpPr>
          <p:nvPr>
            <p:ph type="title"/>
          </p:nvPr>
        </p:nvSpPr>
        <p:spPr/>
        <p:txBody>
          <a:bodyPr/>
          <a:lstStyle/>
          <a:p>
            <a:endParaRPr lang="tr-TR"/>
          </a:p>
        </p:txBody>
      </p:sp>
      <p:pic>
        <p:nvPicPr>
          <p:cNvPr id="4" name="Google Shape;248;p40">
            <a:extLst>
              <a:ext uri="{FF2B5EF4-FFF2-40B4-BE49-F238E27FC236}">
                <a16:creationId xmlns:a16="http://schemas.microsoft.com/office/drawing/2014/main" id="{A23D7C0F-9CC5-4D01-8532-5C7E1DD423C0}"/>
              </a:ext>
            </a:extLst>
          </p:cNvPr>
          <p:cNvPicPr preferRelativeResize="0">
            <a:picLocks noGrp="1"/>
          </p:cNvPicPr>
          <p:nvPr>
            <p:ph idx="1"/>
          </p:nvPr>
        </p:nvPicPr>
        <p:blipFill>
          <a:blip r:embed="rId2">
            <a:alphaModFix/>
          </a:blip>
          <a:stretch>
            <a:fillRect/>
          </a:stretch>
        </p:blipFill>
        <p:spPr>
          <a:xfrm>
            <a:off x="0" y="0"/>
            <a:ext cx="12191999" cy="6858000"/>
          </a:xfrm>
          <a:prstGeom prst="rect">
            <a:avLst/>
          </a:prstGeom>
          <a:noFill/>
          <a:ln>
            <a:noFill/>
          </a:ln>
        </p:spPr>
      </p:pic>
    </p:spTree>
    <p:extLst>
      <p:ext uri="{BB962C8B-B14F-4D97-AF65-F5344CB8AC3E}">
        <p14:creationId xmlns:p14="http://schemas.microsoft.com/office/powerpoint/2010/main" val="1013432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343C9A4-F19A-4534-84A2-D6360CA6F23C}"/>
              </a:ext>
            </a:extLst>
          </p:cNvPr>
          <p:cNvSpPr>
            <a:spLocks noGrp="1"/>
          </p:cNvSpPr>
          <p:nvPr>
            <p:ph type="title"/>
          </p:nvPr>
        </p:nvSpPr>
        <p:spPr>
          <a:xfrm>
            <a:off x="648930" y="629266"/>
            <a:ext cx="3322912" cy="1641987"/>
          </a:xfrm>
        </p:spPr>
        <p:txBody>
          <a:bodyPr>
            <a:normAutofit/>
          </a:bodyPr>
          <a:lstStyle/>
          <a:p>
            <a:pPr>
              <a:lnSpc>
                <a:spcPct val="90000"/>
              </a:lnSpc>
            </a:pPr>
            <a:r>
              <a:rPr lang="tr" sz="3600" dirty="0"/>
              <a:t>What ıs Actıvatıon Functıon?</a:t>
            </a:r>
            <a:endParaRPr lang="tr-TR" sz="3600" dirty="0"/>
          </a:p>
        </p:txBody>
      </p:sp>
      <p:pic>
        <p:nvPicPr>
          <p:cNvPr id="4" name="Google Shape;296;p47">
            <a:extLst>
              <a:ext uri="{FF2B5EF4-FFF2-40B4-BE49-F238E27FC236}">
                <a16:creationId xmlns:a16="http://schemas.microsoft.com/office/drawing/2014/main" id="{93A82C62-68A1-4422-BD30-EFEABAAC63FB}"/>
              </a:ext>
            </a:extLst>
          </p:cNvPr>
          <p:cNvPicPr preferRelativeResize="0"/>
          <p:nvPr/>
        </p:nvPicPr>
        <p:blipFill rotWithShape="1">
          <a:blip r:embed="rId3"/>
          <a:srcRect l="1665" r="1663" b="-2"/>
          <a:stretch/>
        </p:blipFill>
        <p:spPr>
          <a:xfrm>
            <a:off x="3971842" y="571500"/>
            <a:ext cx="6924756" cy="5638797"/>
          </a:xfrm>
          <a:prstGeom prst="rect">
            <a:avLst/>
          </a:prstGeom>
          <a:noFill/>
          <a:effectLst>
            <a:outerShdw blurRad="50800" dist="38100" dir="5400000" algn="t" rotWithShape="0">
              <a:prstClr val="black">
                <a:alpha val="43000"/>
              </a:prstClr>
            </a:outerShdw>
          </a:effectLst>
        </p:spPr>
      </p:pic>
      <p:sp>
        <p:nvSpPr>
          <p:cNvPr id="9" name="Rectangle 8">
            <a:extLst>
              <a:ext uri="{FF2B5EF4-FFF2-40B4-BE49-F238E27FC236}">
                <a16:creationId xmlns:a16="http://schemas.microsoft.com/office/drawing/2014/main" id="{A7E4379D-E030-4125-9C07-87E8A90A5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D3882136-45FC-4D8C-B0CD-4F3A70E34F45}"/>
              </a:ext>
            </a:extLst>
          </p:cNvPr>
          <p:cNvSpPr>
            <a:spLocks noGrp="1"/>
          </p:cNvSpPr>
          <p:nvPr>
            <p:ph idx="1"/>
          </p:nvPr>
        </p:nvSpPr>
        <p:spPr>
          <a:xfrm>
            <a:off x="647701" y="2438401"/>
            <a:ext cx="3324141" cy="3809998"/>
          </a:xfrm>
        </p:spPr>
        <p:txBody>
          <a:bodyPr>
            <a:normAutofit/>
          </a:bodyPr>
          <a:lstStyle/>
          <a:p>
            <a:pPr>
              <a:lnSpc>
                <a:spcPct val="90000"/>
              </a:lnSpc>
            </a:pPr>
            <a:r>
              <a:rPr lang="en-US" sz="1400"/>
              <a:t>The activation function, in its simplest form, is the function that decides how a linear function calculated using the inputs of a neuron will exit the neuron.</a:t>
            </a:r>
          </a:p>
          <a:p>
            <a:pPr>
              <a:lnSpc>
                <a:spcPct val="90000"/>
              </a:lnSpc>
            </a:pPr>
            <a:endParaRPr lang="en-US" sz="1400"/>
          </a:p>
          <a:p>
            <a:pPr>
              <a:lnSpc>
                <a:spcPct val="90000"/>
              </a:lnSpc>
            </a:pPr>
            <a:r>
              <a:rPr lang="en-US" sz="1400"/>
              <a:t>It is used to distort the linearity and determines how the linearity will be distorted.</a:t>
            </a:r>
          </a:p>
          <a:p>
            <a:pPr>
              <a:lnSpc>
                <a:spcPct val="90000"/>
              </a:lnSpc>
            </a:pPr>
            <a:endParaRPr lang="en-US" sz="1400"/>
          </a:p>
          <a:p>
            <a:pPr>
              <a:lnSpc>
                <a:spcPct val="90000"/>
              </a:lnSpc>
            </a:pPr>
            <a:r>
              <a:rPr lang="en-US" sz="1400"/>
              <a:t>A classical neuron does not have an activation function unless given manually and performs a linear computation.</a:t>
            </a:r>
          </a:p>
          <a:p>
            <a:pPr>
              <a:lnSpc>
                <a:spcPct val="90000"/>
              </a:lnSpc>
            </a:pPr>
            <a:endParaRPr lang="tr-TR" sz="1400"/>
          </a:p>
        </p:txBody>
      </p:sp>
    </p:spTree>
    <p:extLst>
      <p:ext uri="{BB962C8B-B14F-4D97-AF65-F5344CB8AC3E}">
        <p14:creationId xmlns:p14="http://schemas.microsoft.com/office/powerpoint/2010/main" val="4060468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C9134821-5D8B-4373-BA74-CFE9AB35A55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3" name="Picture 72">
            <a:extLst>
              <a:ext uri="{FF2B5EF4-FFF2-40B4-BE49-F238E27FC236}">
                <a16:creationId xmlns:a16="http://schemas.microsoft.com/office/drawing/2014/main" id="{5965195F-79F5-4911-907D-13CB3F5343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5" name="Oval 74">
            <a:extLst>
              <a:ext uri="{FF2B5EF4-FFF2-40B4-BE49-F238E27FC236}">
                <a16:creationId xmlns:a16="http://schemas.microsoft.com/office/drawing/2014/main" id="{8A610DC7-FE1B-47B9-8452-CFC389786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2742ADC1-2286-40B7-A3C6-D6C3362FA0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9" name="Picture 78">
            <a:extLst>
              <a:ext uri="{FF2B5EF4-FFF2-40B4-BE49-F238E27FC236}">
                <a16:creationId xmlns:a16="http://schemas.microsoft.com/office/drawing/2014/main" id="{C878FBDC-78F2-4D49-8DB3-1A48CA9F7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81" name="Rectangle 80">
            <a:extLst>
              <a:ext uri="{FF2B5EF4-FFF2-40B4-BE49-F238E27FC236}">
                <a16:creationId xmlns:a16="http://schemas.microsoft.com/office/drawing/2014/main" id="{DC9A0934-0C2C-4565-9290-A345B19BD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9B810383-D9D1-41D2-85DB-F7D8CD1BB09B}"/>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a:t>Neurons</a:t>
            </a:r>
          </a:p>
        </p:txBody>
      </p:sp>
      <p:sp>
        <p:nvSpPr>
          <p:cNvPr id="83" name="Rectangle 82">
            <a:extLst>
              <a:ext uri="{FF2B5EF4-FFF2-40B4-BE49-F238E27FC236}">
                <a16:creationId xmlns:a16="http://schemas.microsoft.com/office/drawing/2014/main" id="{87BE56A7-2B14-4ABE-8DF3-40C07E64B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36">
            <a:extLst>
              <a:ext uri="{FF2B5EF4-FFF2-40B4-BE49-F238E27FC236}">
                <a16:creationId xmlns:a16="http://schemas.microsoft.com/office/drawing/2014/main" id="{140D5101-D8FB-4102-A338-49651E97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87" name="Freeform 5">
            <a:extLst>
              <a:ext uri="{FF2B5EF4-FFF2-40B4-BE49-F238E27FC236}">
                <a16:creationId xmlns:a16="http://schemas.microsoft.com/office/drawing/2014/main" id="{73E26159-C029-4449-8912-A9B418CC3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1026" name="Picture 2">
            <a:extLst>
              <a:ext uri="{FF2B5EF4-FFF2-40B4-BE49-F238E27FC236}">
                <a16:creationId xmlns:a16="http://schemas.microsoft.com/office/drawing/2014/main" id="{18B99905-F648-4465-A1AA-6D638D5D9453}"/>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43854" y="1406479"/>
            <a:ext cx="6270662" cy="404457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113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64D69D-218C-4F59-BF5E-619591C4B12A}"/>
              </a:ext>
            </a:extLst>
          </p:cNvPr>
          <p:cNvSpPr>
            <a:spLocks noGrp="1"/>
          </p:cNvSpPr>
          <p:nvPr>
            <p:ph type="title"/>
          </p:nvPr>
        </p:nvSpPr>
        <p:spPr>
          <a:xfrm>
            <a:off x="685801" y="609600"/>
            <a:ext cx="10131425" cy="5566611"/>
          </a:xfrm>
        </p:spPr>
        <p:txBody>
          <a:bodyPr/>
          <a:lstStyle/>
          <a:p>
            <a:pPr marL="0" lvl="0" indent="0" rtl="0">
              <a:spcBef>
                <a:spcPts val="0"/>
              </a:spcBef>
              <a:spcAft>
                <a:spcPts val="0"/>
              </a:spcAft>
            </a:pPr>
            <a:r>
              <a:rPr lang="tr-TR" sz="3600" dirty="0" err="1"/>
              <a:t>Convolutıonal</a:t>
            </a:r>
            <a:r>
              <a:rPr lang="tr-TR" sz="3600" dirty="0"/>
              <a:t> </a:t>
            </a:r>
            <a:r>
              <a:rPr lang="tr-TR" sz="3600" dirty="0" err="1"/>
              <a:t>Neural</a:t>
            </a:r>
            <a:r>
              <a:rPr lang="tr-TR" sz="3600" dirty="0"/>
              <a:t> Network </a:t>
            </a:r>
            <a:br>
              <a:rPr lang="tr-TR" sz="3600" dirty="0"/>
            </a:br>
            <a:r>
              <a:rPr lang="tr-TR" sz="3600" dirty="0" err="1"/>
              <a:t>CNNs</a:t>
            </a:r>
            <a:endParaRPr lang="tr-TR" dirty="0"/>
          </a:p>
        </p:txBody>
      </p:sp>
    </p:spTree>
    <p:extLst>
      <p:ext uri="{BB962C8B-B14F-4D97-AF65-F5344CB8AC3E}">
        <p14:creationId xmlns:p14="http://schemas.microsoft.com/office/powerpoint/2010/main" val="3130757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2D59F62-EE8A-4626-94BA-8EC627F23F7E}"/>
              </a:ext>
            </a:extLst>
          </p:cNvPr>
          <p:cNvSpPr>
            <a:spLocks noGrp="1"/>
          </p:cNvSpPr>
          <p:nvPr>
            <p:ph type="title"/>
          </p:nvPr>
        </p:nvSpPr>
        <p:spPr/>
        <p:txBody>
          <a:bodyPr/>
          <a:lstStyle/>
          <a:p>
            <a:pPr marL="0" lvl="0" indent="0" rtl="0">
              <a:spcBef>
                <a:spcPts val="0"/>
              </a:spcBef>
              <a:spcAft>
                <a:spcPts val="0"/>
              </a:spcAft>
            </a:pPr>
            <a:r>
              <a:rPr lang="tr-TR" sz="3600" dirty="0" err="1"/>
              <a:t>Convolutional</a:t>
            </a:r>
            <a:r>
              <a:rPr lang="tr-TR" sz="3600" dirty="0"/>
              <a:t> </a:t>
            </a:r>
            <a:r>
              <a:rPr lang="tr-TR" sz="3600" dirty="0" err="1"/>
              <a:t>Neural</a:t>
            </a:r>
            <a:r>
              <a:rPr lang="tr-TR" sz="3600" dirty="0"/>
              <a:t> Network</a:t>
            </a:r>
            <a:endParaRPr lang="tr-TR" dirty="0"/>
          </a:p>
        </p:txBody>
      </p:sp>
      <p:pic>
        <p:nvPicPr>
          <p:cNvPr id="5" name="Google Shape;194;p32">
            <a:extLst>
              <a:ext uri="{FF2B5EF4-FFF2-40B4-BE49-F238E27FC236}">
                <a16:creationId xmlns:a16="http://schemas.microsoft.com/office/drawing/2014/main" id="{61902F20-FFEE-42FE-AC55-6678B2CB1BC6}"/>
              </a:ext>
            </a:extLst>
          </p:cNvPr>
          <p:cNvPicPr preferRelativeResize="0">
            <a:picLocks noGrp="1"/>
          </p:cNvPicPr>
          <p:nvPr>
            <p:ph idx="1"/>
          </p:nvPr>
        </p:nvPicPr>
        <p:blipFill>
          <a:blip r:embed="rId2">
            <a:alphaModFix/>
          </a:blip>
          <a:stretch>
            <a:fillRect/>
          </a:stretch>
        </p:blipFill>
        <p:spPr>
          <a:xfrm>
            <a:off x="1655615" y="2052638"/>
            <a:ext cx="7842545" cy="4195762"/>
          </a:xfrm>
          <a:prstGeom prst="rect">
            <a:avLst/>
          </a:prstGeom>
          <a:noFill/>
          <a:ln>
            <a:noFill/>
          </a:ln>
        </p:spPr>
      </p:pic>
    </p:spTree>
    <p:extLst>
      <p:ext uri="{BB962C8B-B14F-4D97-AF65-F5344CB8AC3E}">
        <p14:creationId xmlns:p14="http://schemas.microsoft.com/office/powerpoint/2010/main" val="2566671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A87895-ACB4-41CB-B08F-7E9DDFD9DB76}"/>
              </a:ext>
            </a:extLst>
          </p:cNvPr>
          <p:cNvSpPr>
            <a:spLocks noGrp="1"/>
          </p:cNvSpPr>
          <p:nvPr>
            <p:ph type="title"/>
          </p:nvPr>
        </p:nvSpPr>
        <p:spPr>
          <a:xfrm>
            <a:off x="643855" y="1447799"/>
            <a:ext cx="3108626" cy="1444752"/>
          </a:xfrm>
        </p:spPr>
        <p:txBody>
          <a:bodyPr anchor="b">
            <a:normAutofit/>
          </a:bodyPr>
          <a:lstStyle/>
          <a:p>
            <a:r>
              <a:rPr lang="tr" sz="3200"/>
              <a:t>CNN and Layers</a:t>
            </a:r>
            <a:endParaRPr lang="tr-TR" sz="3200"/>
          </a:p>
        </p:txBody>
      </p:sp>
      <p:sp>
        <p:nvSpPr>
          <p:cNvPr id="9" name="Freeform 11">
            <a:extLst>
              <a:ext uri="{FF2B5EF4-FFF2-40B4-BE49-F238E27FC236}">
                <a16:creationId xmlns:a16="http://schemas.microsoft.com/office/drawing/2014/main" id="{658368D8-D75D-4823-A7A0-A59C08C6F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1" name="Rectangle 10">
            <a:extLst>
              <a:ext uri="{FF2B5EF4-FFF2-40B4-BE49-F238E27FC236}">
                <a16:creationId xmlns:a16="http://schemas.microsoft.com/office/drawing/2014/main" id="{B91CB0D8-FCC7-402D-A22B-47D345BDC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AF5F0A42-AA4F-47C8-BF18-C22FD12B4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15" name="Rectangle 14">
            <a:extLst>
              <a:ext uri="{FF2B5EF4-FFF2-40B4-BE49-F238E27FC236}">
                <a16:creationId xmlns:a16="http://schemas.microsoft.com/office/drawing/2014/main" id="{052B1A1D-D947-43CC-882E-78CECF8D1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4209C6E7-A419-42A9-A3CF-0E360F8BAD06}"/>
              </a:ext>
            </a:extLst>
          </p:cNvPr>
          <p:cNvSpPr>
            <a:spLocks noGrp="1"/>
          </p:cNvSpPr>
          <p:nvPr>
            <p:ph idx="1"/>
          </p:nvPr>
        </p:nvSpPr>
        <p:spPr>
          <a:xfrm>
            <a:off x="643855" y="3072385"/>
            <a:ext cx="3108057" cy="2947415"/>
          </a:xfrm>
        </p:spPr>
        <p:txBody>
          <a:bodyPr>
            <a:normAutofit/>
          </a:bodyPr>
          <a:lstStyle/>
          <a:p>
            <a:pPr marL="0" lvl="0" indent="0" rtl="0">
              <a:spcBef>
                <a:spcPts val="0"/>
              </a:spcBef>
              <a:spcAft>
                <a:spcPts val="600"/>
              </a:spcAft>
              <a:buNone/>
            </a:pPr>
            <a:r>
              <a:rPr lang="en-US" sz="1400" dirty="0"/>
              <a:t>CNN layers;</a:t>
            </a:r>
          </a:p>
          <a:p>
            <a:pPr marL="457200" lvl="0" indent="-323850" rtl="0">
              <a:spcBef>
                <a:spcPts val="0"/>
              </a:spcBef>
              <a:spcAft>
                <a:spcPts val="600"/>
              </a:spcAft>
              <a:buSzPts val="1500"/>
              <a:buFont typeface="Century"/>
              <a:buChar char="●"/>
            </a:pPr>
            <a:r>
              <a:rPr lang="en-US" sz="1400" dirty="0"/>
              <a:t>Convolutional Layer</a:t>
            </a:r>
          </a:p>
          <a:p>
            <a:pPr marL="457200" lvl="0" indent="-323850" rtl="0">
              <a:spcBef>
                <a:spcPts val="0"/>
              </a:spcBef>
              <a:spcAft>
                <a:spcPts val="600"/>
              </a:spcAft>
              <a:buSzPts val="1500"/>
              <a:buFont typeface="Century"/>
              <a:buChar char="●"/>
            </a:pPr>
            <a:r>
              <a:rPr lang="en-US" sz="1400" dirty="0"/>
              <a:t>Pooling </a:t>
            </a:r>
          </a:p>
          <a:p>
            <a:pPr marL="457200" lvl="0" indent="0" rtl="0">
              <a:spcBef>
                <a:spcPts val="0"/>
              </a:spcBef>
              <a:spcAft>
                <a:spcPts val="600"/>
              </a:spcAft>
              <a:buNone/>
            </a:pPr>
            <a:r>
              <a:rPr lang="en-US" sz="1400" dirty="0"/>
              <a:t>(</a:t>
            </a:r>
            <a:r>
              <a:rPr lang="en-US" sz="1400" dirty="0" err="1"/>
              <a:t>Downsampling</a:t>
            </a:r>
            <a:r>
              <a:rPr lang="en-US" sz="1400" dirty="0"/>
              <a:t> Layer)</a:t>
            </a:r>
          </a:p>
          <a:p>
            <a:pPr marL="457200" lvl="0" indent="-323850" rtl="0">
              <a:spcBef>
                <a:spcPts val="0"/>
              </a:spcBef>
              <a:spcAft>
                <a:spcPts val="600"/>
              </a:spcAft>
              <a:buSzPts val="1500"/>
              <a:buFont typeface="Century"/>
              <a:buChar char="●"/>
            </a:pPr>
            <a:r>
              <a:rPr lang="en-US" sz="1400" dirty="0"/>
              <a:t>Stride</a:t>
            </a:r>
          </a:p>
          <a:p>
            <a:pPr marL="457200" lvl="0" indent="-323850" rtl="0">
              <a:spcBef>
                <a:spcPts val="0"/>
              </a:spcBef>
              <a:spcAft>
                <a:spcPts val="600"/>
              </a:spcAft>
              <a:buSzPts val="1500"/>
              <a:buFont typeface="Century"/>
              <a:buChar char="●"/>
            </a:pPr>
            <a:r>
              <a:rPr lang="en-US" sz="1400" dirty="0"/>
              <a:t>Padding</a:t>
            </a:r>
          </a:p>
          <a:p>
            <a:pPr marL="457200" lvl="0" indent="-323850" rtl="0">
              <a:spcBef>
                <a:spcPts val="0"/>
              </a:spcBef>
              <a:spcAft>
                <a:spcPts val="600"/>
              </a:spcAft>
              <a:buSzPts val="1500"/>
              <a:buFont typeface="Century"/>
              <a:buChar char="●"/>
            </a:pPr>
            <a:r>
              <a:rPr lang="en-US" sz="1400" dirty="0"/>
              <a:t>Flattening Layer</a:t>
            </a:r>
          </a:p>
          <a:p>
            <a:pPr marL="457200" lvl="0" indent="-323850" rtl="0">
              <a:spcBef>
                <a:spcPts val="0"/>
              </a:spcBef>
              <a:spcAft>
                <a:spcPts val="600"/>
              </a:spcAft>
              <a:buSzPts val="1500"/>
              <a:buFont typeface="Century"/>
              <a:buChar char="●"/>
            </a:pPr>
            <a:r>
              <a:rPr lang="en-US" sz="1400" dirty="0"/>
              <a:t>Fully-Connected Layer</a:t>
            </a:r>
          </a:p>
        </p:txBody>
      </p:sp>
      <p:pic>
        <p:nvPicPr>
          <p:cNvPr id="4" name="Google Shape;201;p33">
            <a:extLst>
              <a:ext uri="{FF2B5EF4-FFF2-40B4-BE49-F238E27FC236}">
                <a16:creationId xmlns:a16="http://schemas.microsoft.com/office/drawing/2014/main" id="{97D05BD3-7E61-4E20-BCC0-F9245CD75A2E}"/>
              </a:ext>
            </a:extLst>
          </p:cNvPr>
          <p:cNvPicPr preferRelativeResize="0"/>
          <p:nvPr/>
        </p:nvPicPr>
        <p:blipFill>
          <a:blip r:embed="rId3"/>
          <a:stretch>
            <a:fillRect/>
          </a:stretch>
        </p:blipFill>
        <p:spPr>
          <a:xfrm>
            <a:off x="5048451" y="2304713"/>
            <a:ext cx="6495847" cy="2858172"/>
          </a:xfrm>
          <a:prstGeom prst="rect">
            <a:avLst/>
          </a:prstGeom>
          <a:noFill/>
          <a:effectLst/>
        </p:spPr>
      </p:pic>
    </p:spTree>
    <p:extLst>
      <p:ext uri="{BB962C8B-B14F-4D97-AF65-F5344CB8AC3E}">
        <p14:creationId xmlns:p14="http://schemas.microsoft.com/office/powerpoint/2010/main" val="1215307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C0DCB5C-4786-4CFA-B363-472350F73915}"/>
              </a:ext>
            </a:extLst>
          </p:cNvPr>
          <p:cNvSpPr>
            <a:spLocks noGrp="1"/>
          </p:cNvSpPr>
          <p:nvPr>
            <p:ph type="title"/>
          </p:nvPr>
        </p:nvSpPr>
        <p:spPr>
          <a:xfrm>
            <a:off x="648929" y="1450259"/>
            <a:ext cx="3753599" cy="1442153"/>
          </a:xfrm>
        </p:spPr>
        <p:txBody>
          <a:bodyPr>
            <a:normAutofit/>
          </a:bodyPr>
          <a:lstStyle/>
          <a:p>
            <a:r>
              <a:rPr lang="tr" sz="3600"/>
              <a:t>Input Layer</a:t>
            </a:r>
            <a:endParaRPr lang="tr-TR" sz="3600"/>
          </a:p>
        </p:txBody>
      </p:sp>
      <p:sp>
        <p:nvSpPr>
          <p:cNvPr id="3" name="İçerik Yer Tutucusu 2">
            <a:extLst>
              <a:ext uri="{FF2B5EF4-FFF2-40B4-BE49-F238E27FC236}">
                <a16:creationId xmlns:a16="http://schemas.microsoft.com/office/drawing/2014/main" id="{530F7996-6F66-49B0-859B-C568BA8A0BE0}"/>
              </a:ext>
            </a:extLst>
          </p:cNvPr>
          <p:cNvSpPr>
            <a:spLocks noGrp="1"/>
          </p:cNvSpPr>
          <p:nvPr>
            <p:ph idx="1"/>
          </p:nvPr>
        </p:nvSpPr>
        <p:spPr>
          <a:xfrm>
            <a:off x="647700" y="3072385"/>
            <a:ext cx="3754987" cy="2947415"/>
          </a:xfrm>
        </p:spPr>
        <p:txBody>
          <a:bodyPr>
            <a:normAutofit/>
          </a:bodyPr>
          <a:lstStyle/>
          <a:p>
            <a:pPr>
              <a:lnSpc>
                <a:spcPct val="90000"/>
              </a:lnSpc>
            </a:pPr>
            <a:r>
              <a:rPr lang="en-US" sz="1700"/>
              <a:t>The input layer in CNN should contain the image data. Image data is represented by a multidimensional matrix and reshaped into a single vector within the input layer.</a:t>
            </a:r>
          </a:p>
          <a:p>
            <a:pPr>
              <a:lnSpc>
                <a:spcPct val="90000"/>
              </a:lnSpc>
            </a:pPr>
            <a:r>
              <a:rPr lang="en-US" sz="1700"/>
              <a:t>For example, you have a 28x28 image. This image is converted into a 784x1 vector as 28x28=784 before processing.</a:t>
            </a:r>
          </a:p>
          <a:p>
            <a:pPr>
              <a:lnSpc>
                <a:spcPct val="90000"/>
              </a:lnSpc>
            </a:pPr>
            <a:endParaRPr lang="tr-TR" sz="1700"/>
          </a:p>
        </p:txBody>
      </p:sp>
      <p:pic>
        <p:nvPicPr>
          <p:cNvPr id="5" name="Google Shape;208;p34" descr="mutfak eşyası, fırça içeren bir resim&#10;&#10;Açıklama otomatik olarak oluşturuldu">
            <a:extLst>
              <a:ext uri="{FF2B5EF4-FFF2-40B4-BE49-F238E27FC236}">
                <a16:creationId xmlns:a16="http://schemas.microsoft.com/office/drawing/2014/main" id="{D0F3E56C-E9EB-420C-BE1D-7E30214A032A}"/>
              </a:ext>
            </a:extLst>
          </p:cNvPr>
          <p:cNvPicPr preferRelativeResize="0"/>
          <p:nvPr/>
        </p:nvPicPr>
        <p:blipFill rotWithShape="1">
          <a:blip r:embed="rId3"/>
          <a:srcRect l="3968" r="24305" b="1"/>
          <a:stretch/>
        </p:blipFill>
        <p:spPr>
          <a:xfrm>
            <a:off x="5050389" y="1447799"/>
            <a:ext cx="6493910" cy="4572001"/>
          </a:xfrm>
          <a:prstGeom prst="rect">
            <a:avLst/>
          </a:prstGeom>
          <a:noFill/>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612160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E0E3BA-8C1E-4928-BB90-85C063BA37BA}"/>
              </a:ext>
            </a:extLst>
          </p:cNvPr>
          <p:cNvSpPr>
            <a:spLocks noGrp="1"/>
          </p:cNvSpPr>
          <p:nvPr>
            <p:ph type="title"/>
          </p:nvPr>
        </p:nvSpPr>
        <p:spPr/>
        <p:txBody>
          <a:bodyPr/>
          <a:lstStyle/>
          <a:p>
            <a:r>
              <a:rPr lang="tr" dirty="0"/>
              <a:t>Stride</a:t>
            </a:r>
            <a:endParaRPr lang="tr-TR" dirty="0"/>
          </a:p>
        </p:txBody>
      </p:sp>
      <p:sp>
        <p:nvSpPr>
          <p:cNvPr id="3" name="İçerik Yer Tutucusu 2">
            <a:extLst>
              <a:ext uri="{FF2B5EF4-FFF2-40B4-BE49-F238E27FC236}">
                <a16:creationId xmlns:a16="http://schemas.microsoft.com/office/drawing/2014/main" id="{3BABD282-73FB-4FAC-987D-6F3FBC0A7CCE}"/>
              </a:ext>
            </a:extLst>
          </p:cNvPr>
          <p:cNvSpPr>
            <a:spLocks noGrp="1"/>
          </p:cNvSpPr>
          <p:nvPr>
            <p:ph idx="1"/>
          </p:nvPr>
        </p:nvSpPr>
        <p:spPr>
          <a:xfrm>
            <a:off x="685801" y="2142068"/>
            <a:ext cx="10131425" cy="1932628"/>
          </a:xfrm>
        </p:spPr>
        <p:txBody>
          <a:bodyPr/>
          <a:lstStyle/>
          <a:p>
            <a:pPr marL="0" lvl="0" indent="0" algn="l" rtl="0">
              <a:spcBef>
                <a:spcPts val="0"/>
              </a:spcBef>
              <a:spcAft>
                <a:spcPts val="0"/>
              </a:spcAft>
              <a:buNone/>
            </a:pPr>
            <a:r>
              <a:rPr lang="en-US" sz="1800" dirty="0"/>
              <a:t>We express the number of rows and columns covered per shift as </a:t>
            </a:r>
            <a:r>
              <a:rPr lang="en-US" sz="1800" b="1" dirty="0"/>
              <a:t>stride.</a:t>
            </a:r>
          </a:p>
          <a:p>
            <a:pPr marL="0" lvl="0" indent="0" algn="l" rtl="0">
              <a:spcBef>
                <a:spcPts val="1200"/>
              </a:spcBef>
              <a:spcAft>
                <a:spcPts val="1200"/>
              </a:spcAft>
              <a:buNone/>
            </a:pPr>
            <a:r>
              <a:rPr lang="en-US" sz="1800" dirty="0"/>
              <a:t>The number of stride does not have to be one. Sometimes, either for computational efficiency or because we want to </a:t>
            </a:r>
            <a:r>
              <a:rPr lang="en-US" sz="1800" dirty="0" err="1"/>
              <a:t>downsample</a:t>
            </a:r>
            <a:r>
              <a:rPr lang="en-US" sz="1800" dirty="0"/>
              <a:t>, we move our window multiple items at once, bypassing intermediate positions.</a:t>
            </a:r>
          </a:p>
          <a:p>
            <a:endParaRPr lang="tr-TR" dirty="0"/>
          </a:p>
        </p:txBody>
      </p:sp>
      <p:pic>
        <p:nvPicPr>
          <p:cNvPr id="4" name="Google Shape;220;p36">
            <a:extLst>
              <a:ext uri="{FF2B5EF4-FFF2-40B4-BE49-F238E27FC236}">
                <a16:creationId xmlns:a16="http://schemas.microsoft.com/office/drawing/2014/main" id="{E6AC429B-C4A8-4ECF-AD9E-824C8FC838E3}"/>
              </a:ext>
            </a:extLst>
          </p:cNvPr>
          <p:cNvPicPr preferRelativeResize="0"/>
          <p:nvPr/>
        </p:nvPicPr>
        <p:blipFill rotWithShape="1">
          <a:blip r:embed="rId2">
            <a:alphaModFix/>
          </a:blip>
          <a:srcRect t="3891" b="3891"/>
          <a:stretch/>
        </p:blipFill>
        <p:spPr>
          <a:xfrm>
            <a:off x="1170808" y="3870194"/>
            <a:ext cx="2182257" cy="1941025"/>
          </a:xfrm>
          <a:prstGeom prst="rect">
            <a:avLst/>
          </a:prstGeom>
          <a:noFill/>
          <a:ln>
            <a:noFill/>
          </a:ln>
        </p:spPr>
      </p:pic>
      <p:pic>
        <p:nvPicPr>
          <p:cNvPr id="5" name="Google Shape;221;p36">
            <a:extLst>
              <a:ext uri="{FF2B5EF4-FFF2-40B4-BE49-F238E27FC236}">
                <a16:creationId xmlns:a16="http://schemas.microsoft.com/office/drawing/2014/main" id="{19032BB0-B036-45C1-AB9E-D152C0CBD9B1}"/>
              </a:ext>
            </a:extLst>
          </p:cNvPr>
          <p:cNvPicPr preferRelativeResize="0"/>
          <p:nvPr/>
        </p:nvPicPr>
        <p:blipFill>
          <a:blip r:embed="rId3">
            <a:alphaModFix/>
          </a:blip>
          <a:stretch>
            <a:fillRect/>
          </a:stretch>
        </p:blipFill>
        <p:spPr>
          <a:xfrm>
            <a:off x="4430387" y="3871305"/>
            <a:ext cx="5863411" cy="1873675"/>
          </a:xfrm>
          <a:prstGeom prst="rect">
            <a:avLst/>
          </a:prstGeom>
          <a:noFill/>
          <a:ln>
            <a:noFill/>
          </a:ln>
        </p:spPr>
      </p:pic>
    </p:spTree>
    <p:extLst>
      <p:ext uri="{BB962C8B-B14F-4D97-AF65-F5344CB8AC3E}">
        <p14:creationId xmlns:p14="http://schemas.microsoft.com/office/powerpoint/2010/main" val="2355074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40AABC-1EC0-425F-9D97-C8E0802DC88B}"/>
              </a:ext>
            </a:extLst>
          </p:cNvPr>
          <p:cNvSpPr>
            <a:spLocks noGrp="1"/>
          </p:cNvSpPr>
          <p:nvPr>
            <p:ph type="title"/>
          </p:nvPr>
        </p:nvSpPr>
        <p:spPr>
          <a:xfrm>
            <a:off x="646111" y="452718"/>
            <a:ext cx="9404723" cy="1400530"/>
          </a:xfrm>
        </p:spPr>
        <p:txBody>
          <a:bodyPr>
            <a:normAutofit/>
          </a:bodyPr>
          <a:lstStyle/>
          <a:p>
            <a:r>
              <a:rPr lang="tr" dirty="0"/>
              <a:t>Padding</a:t>
            </a:r>
            <a:endParaRPr lang="tr-TR" dirty="0"/>
          </a:p>
        </p:txBody>
      </p:sp>
      <p:pic>
        <p:nvPicPr>
          <p:cNvPr id="4" name="Google Shape;228;p37">
            <a:extLst>
              <a:ext uri="{FF2B5EF4-FFF2-40B4-BE49-F238E27FC236}">
                <a16:creationId xmlns:a16="http://schemas.microsoft.com/office/drawing/2014/main" id="{456C4A5E-9FBC-46C1-9AE3-8CF82DEB782A}"/>
              </a:ext>
            </a:extLst>
          </p:cNvPr>
          <p:cNvPicPr preferRelativeResize="0"/>
          <p:nvPr/>
        </p:nvPicPr>
        <p:blipFill rotWithShape="1">
          <a:blip r:embed="rId3"/>
          <a:srcRect t="3067" r="-4" b="-4"/>
          <a:stretch/>
        </p:blipFill>
        <p:spPr>
          <a:xfrm>
            <a:off x="1106423" y="2052917"/>
            <a:ext cx="4987988" cy="2044400"/>
          </a:xfrm>
          <a:prstGeom prst="rect">
            <a:avLst/>
          </a:prstGeom>
          <a:noFill/>
          <a:effectLst>
            <a:outerShdw blurRad="50800" dist="38100" dir="5400000" algn="t" rotWithShape="0">
              <a:prstClr val="black">
                <a:alpha val="43000"/>
              </a:prstClr>
            </a:outerShdw>
          </a:effectLst>
        </p:spPr>
      </p:pic>
      <p:pic>
        <p:nvPicPr>
          <p:cNvPr id="5" name="Google Shape;229;p37">
            <a:extLst>
              <a:ext uri="{FF2B5EF4-FFF2-40B4-BE49-F238E27FC236}">
                <a16:creationId xmlns:a16="http://schemas.microsoft.com/office/drawing/2014/main" id="{9987D515-4038-41FF-9C4B-67BBBBACB241}"/>
              </a:ext>
            </a:extLst>
          </p:cNvPr>
          <p:cNvPicPr preferRelativeResize="0"/>
          <p:nvPr/>
        </p:nvPicPr>
        <p:blipFill rotWithShape="1">
          <a:blip r:embed="rId4"/>
          <a:srcRect t="5787" b="12240"/>
          <a:stretch/>
        </p:blipFill>
        <p:spPr>
          <a:xfrm>
            <a:off x="1106423" y="4203998"/>
            <a:ext cx="4987988" cy="2044400"/>
          </a:xfrm>
          <a:prstGeom prst="rect">
            <a:avLst/>
          </a:prstGeom>
          <a:noFill/>
          <a:effectLst>
            <a:outerShdw blurRad="50800" dist="38100" dir="5400000" algn="t" rotWithShape="0">
              <a:prstClr val="black">
                <a:alpha val="43000"/>
              </a:prstClr>
            </a:outerShdw>
          </a:effectLst>
        </p:spPr>
      </p:pic>
      <p:sp>
        <p:nvSpPr>
          <p:cNvPr id="3" name="İçerik Yer Tutucusu 2">
            <a:extLst>
              <a:ext uri="{FF2B5EF4-FFF2-40B4-BE49-F238E27FC236}">
                <a16:creationId xmlns:a16="http://schemas.microsoft.com/office/drawing/2014/main" id="{91B3410A-67A6-41B3-BE0C-AF29387D8D1B}"/>
              </a:ext>
            </a:extLst>
          </p:cNvPr>
          <p:cNvSpPr>
            <a:spLocks noGrp="1"/>
          </p:cNvSpPr>
          <p:nvPr>
            <p:ph idx="1"/>
          </p:nvPr>
        </p:nvSpPr>
        <p:spPr>
          <a:xfrm>
            <a:off x="6762283" y="2052918"/>
            <a:ext cx="3287570" cy="4195481"/>
          </a:xfrm>
        </p:spPr>
        <p:txBody>
          <a:bodyPr>
            <a:normAutofit/>
          </a:bodyPr>
          <a:lstStyle/>
          <a:p>
            <a:pPr marL="0" lvl="0" indent="0" rtl="0">
              <a:lnSpc>
                <a:spcPct val="90000"/>
              </a:lnSpc>
              <a:spcBef>
                <a:spcPts val="0"/>
              </a:spcBef>
              <a:spcAft>
                <a:spcPts val="0"/>
              </a:spcAft>
              <a:buNone/>
            </a:pPr>
            <a:r>
              <a:rPr lang="en-US" sz="1700"/>
              <a:t>One problem with applying convolutional layers is that we tend to lose pixels around our image.</a:t>
            </a:r>
          </a:p>
          <a:p>
            <a:pPr marL="0" lvl="0" indent="0" rtl="0">
              <a:lnSpc>
                <a:spcPct val="90000"/>
              </a:lnSpc>
              <a:spcBef>
                <a:spcPts val="1200"/>
              </a:spcBef>
              <a:spcAft>
                <a:spcPts val="0"/>
              </a:spcAft>
              <a:buNone/>
            </a:pPr>
            <a:r>
              <a:rPr lang="en-US" sz="1700"/>
              <a:t>Especially when we apply many sequential convolution layers, pixel losses can be experienced intensely.</a:t>
            </a:r>
          </a:p>
          <a:p>
            <a:pPr marL="0" lvl="0" indent="0" rtl="0">
              <a:lnSpc>
                <a:spcPct val="90000"/>
              </a:lnSpc>
              <a:spcBef>
                <a:spcPts val="1200"/>
              </a:spcBef>
              <a:spcAft>
                <a:spcPts val="1200"/>
              </a:spcAft>
              <a:buNone/>
            </a:pPr>
            <a:r>
              <a:rPr lang="en-US" sz="1700"/>
              <a:t>A simple solution to this problem is to add extra </a:t>
            </a:r>
            <a:r>
              <a:rPr lang="en-US" sz="1700">
                <a:highlight>
                  <a:srgbClr val="CFE2F3"/>
                </a:highlight>
              </a:rPr>
              <a:t>padding pixels </a:t>
            </a:r>
            <a:r>
              <a:rPr lang="en-US" sz="1700"/>
              <a:t>around the border of our input image, thus increasing the effective size of the image.</a:t>
            </a:r>
          </a:p>
          <a:p>
            <a:pPr marL="0" indent="0">
              <a:lnSpc>
                <a:spcPct val="90000"/>
              </a:lnSpc>
              <a:buNone/>
            </a:pPr>
            <a:endParaRPr lang="tr-TR" sz="1700"/>
          </a:p>
        </p:txBody>
      </p:sp>
    </p:spTree>
    <p:extLst>
      <p:ext uri="{BB962C8B-B14F-4D97-AF65-F5344CB8AC3E}">
        <p14:creationId xmlns:p14="http://schemas.microsoft.com/office/powerpoint/2010/main" val="130184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131A1F-1927-4F3E-B6AD-F44BB0AAE383}"/>
              </a:ext>
            </a:extLst>
          </p:cNvPr>
          <p:cNvSpPr>
            <a:spLocks noGrp="1"/>
          </p:cNvSpPr>
          <p:nvPr>
            <p:ph type="title"/>
          </p:nvPr>
        </p:nvSpPr>
        <p:spPr>
          <a:xfrm>
            <a:off x="646112" y="452718"/>
            <a:ext cx="4165580" cy="1400530"/>
          </a:xfrm>
        </p:spPr>
        <p:txBody>
          <a:bodyPr>
            <a:normAutofit/>
          </a:bodyPr>
          <a:lstStyle/>
          <a:p>
            <a:r>
              <a:rPr lang="tr" dirty="0"/>
              <a:t>Convolution Layer</a:t>
            </a:r>
            <a:endParaRPr lang="tr-TR" dirty="0"/>
          </a:p>
        </p:txBody>
      </p:sp>
      <p:sp>
        <p:nvSpPr>
          <p:cNvPr id="25" name="Freeform 23">
            <a:extLst>
              <a:ext uri="{FF2B5EF4-FFF2-40B4-BE49-F238E27FC236}">
                <a16:creationId xmlns:a16="http://schemas.microsoft.com/office/drawing/2014/main" id="{7A230B02-B3B1-498E-BE49-EF94F13C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6" name="Freeform 5">
            <a:extLst>
              <a:ext uri="{FF2B5EF4-FFF2-40B4-BE49-F238E27FC236}">
                <a16:creationId xmlns:a16="http://schemas.microsoft.com/office/drawing/2014/main" id="{5941AA73-0C33-46E3-8B00-D29615AFB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27" name="Rectangle 15">
            <a:extLst>
              <a:ext uri="{FF2B5EF4-FFF2-40B4-BE49-F238E27FC236}">
                <a16:creationId xmlns:a16="http://schemas.microsoft.com/office/drawing/2014/main" id="{9C424939-16B9-4D30-B009-B57847402F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239;p38">
            <a:extLst>
              <a:ext uri="{FF2B5EF4-FFF2-40B4-BE49-F238E27FC236}">
                <a16:creationId xmlns:a16="http://schemas.microsoft.com/office/drawing/2014/main" id="{8A620ACE-45B1-410B-9DC2-E1B614A13239}"/>
              </a:ext>
            </a:extLst>
          </p:cNvPr>
          <p:cNvPicPr preferRelativeResize="0"/>
          <p:nvPr/>
        </p:nvPicPr>
        <p:blipFill>
          <a:blip r:embed="rId3"/>
          <a:stretch>
            <a:fillRect/>
          </a:stretch>
        </p:blipFill>
        <p:spPr>
          <a:xfrm>
            <a:off x="6094410" y="1034169"/>
            <a:ext cx="5449471" cy="1389615"/>
          </a:xfrm>
          <a:prstGeom prst="rect">
            <a:avLst/>
          </a:prstGeom>
          <a:noFill/>
          <a:effectLst/>
        </p:spPr>
      </p:pic>
      <p:sp>
        <p:nvSpPr>
          <p:cNvPr id="28" name="Rectangle 17">
            <a:extLst>
              <a:ext uri="{FF2B5EF4-FFF2-40B4-BE49-F238E27FC236}">
                <a16:creationId xmlns:a16="http://schemas.microsoft.com/office/drawing/2014/main" id="{EE94166D-D1EB-4A13-AD35-5A93679CC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5DA83C4A-E6E1-4B92-9A31-FC2B37545E7A}"/>
              </a:ext>
            </a:extLst>
          </p:cNvPr>
          <p:cNvSpPr>
            <a:spLocks noGrp="1"/>
          </p:cNvSpPr>
          <p:nvPr>
            <p:ph idx="1"/>
          </p:nvPr>
        </p:nvSpPr>
        <p:spPr>
          <a:xfrm>
            <a:off x="646113" y="2052918"/>
            <a:ext cx="4165146" cy="4195481"/>
          </a:xfrm>
        </p:spPr>
        <p:txBody>
          <a:bodyPr>
            <a:normAutofit/>
          </a:bodyPr>
          <a:lstStyle/>
          <a:p>
            <a:pPr marL="0" lvl="0" indent="0" rtl="0">
              <a:spcBef>
                <a:spcPts val="800"/>
              </a:spcBef>
              <a:spcAft>
                <a:spcPts val="0"/>
              </a:spcAft>
              <a:buNone/>
            </a:pPr>
            <a:r>
              <a:rPr lang="en-US" dirty="0"/>
              <a:t>The convolution layer (CONV) uses filters that perform convolution operations while scanning the input layer by size.</a:t>
            </a:r>
          </a:p>
          <a:p>
            <a:pPr marL="0" lvl="0" indent="0" rtl="0">
              <a:spcBef>
                <a:spcPts val="1200"/>
              </a:spcBef>
              <a:spcAft>
                <a:spcPts val="0"/>
              </a:spcAft>
              <a:buClr>
                <a:schemeClr val="dk1"/>
              </a:buClr>
              <a:buSzPts val="1100"/>
              <a:buFont typeface="Arial"/>
              <a:buNone/>
            </a:pPr>
            <a:r>
              <a:rPr lang="en-US" dirty="0"/>
              <a:t>The resulting output is called the feature map or activation map.</a:t>
            </a:r>
          </a:p>
          <a:p>
            <a:endParaRPr lang="tr-TR" dirty="0"/>
          </a:p>
        </p:txBody>
      </p:sp>
      <p:pic>
        <p:nvPicPr>
          <p:cNvPr id="6" name="Google Shape;238;p38">
            <a:extLst>
              <a:ext uri="{FF2B5EF4-FFF2-40B4-BE49-F238E27FC236}">
                <a16:creationId xmlns:a16="http://schemas.microsoft.com/office/drawing/2014/main" id="{EB480CE1-86FC-400D-8980-57BE80E68726}"/>
              </a:ext>
            </a:extLst>
          </p:cNvPr>
          <p:cNvPicPr preferRelativeResize="0"/>
          <p:nvPr/>
        </p:nvPicPr>
        <p:blipFill>
          <a:blip r:embed="rId4"/>
          <a:stretch>
            <a:fillRect/>
          </a:stretch>
        </p:blipFill>
        <p:spPr>
          <a:xfrm>
            <a:off x="6599622" y="3006197"/>
            <a:ext cx="4439047" cy="3242202"/>
          </a:xfrm>
          <a:prstGeom prst="rect">
            <a:avLst/>
          </a:prstGeom>
          <a:noFill/>
          <a:effectLst/>
        </p:spPr>
      </p:pic>
    </p:spTree>
    <p:extLst>
      <p:ext uri="{BB962C8B-B14F-4D97-AF65-F5344CB8AC3E}">
        <p14:creationId xmlns:p14="http://schemas.microsoft.com/office/powerpoint/2010/main" val="3588100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BE9D8D-FC42-49E1-97EB-1B44DE3151CB}"/>
              </a:ext>
            </a:extLst>
          </p:cNvPr>
          <p:cNvSpPr>
            <a:spLocks noGrp="1"/>
          </p:cNvSpPr>
          <p:nvPr>
            <p:ph type="title"/>
          </p:nvPr>
        </p:nvSpPr>
        <p:spPr/>
        <p:txBody>
          <a:bodyPr/>
          <a:lstStyle/>
          <a:p>
            <a:r>
              <a:rPr lang="tr" dirty="0"/>
              <a:t>Pooling Layer</a:t>
            </a:r>
            <a:endParaRPr lang="tr-TR" dirty="0"/>
          </a:p>
        </p:txBody>
      </p:sp>
      <p:sp>
        <p:nvSpPr>
          <p:cNvPr id="3" name="İçerik Yer Tutucusu 2">
            <a:extLst>
              <a:ext uri="{FF2B5EF4-FFF2-40B4-BE49-F238E27FC236}">
                <a16:creationId xmlns:a16="http://schemas.microsoft.com/office/drawing/2014/main" id="{119BE93F-B18A-4DBC-9F69-770DDFCC9D99}"/>
              </a:ext>
            </a:extLst>
          </p:cNvPr>
          <p:cNvSpPr>
            <a:spLocks noGrp="1"/>
          </p:cNvSpPr>
          <p:nvPr>
            <p:ph idx="1"/>
          </p:nvPr>
        </p:nvSpPr>
        <p:spPr>
          <a:xfrm>
            <a:off x="685801" y="2142067"/>
            <a:ext cx="3276599" cy="3649133"/>
          </a:xfrm>
        </p:spPr>
        <p:txBody>
          <a:bodyPr/>
          <a:lstStyle/>
          <a:p>
            <a:r>
              <a:rPr lang="en-US" sz="1800" dirty="0"/>
              <a:t>It is used to reduce the size of feature maps. Thus, it reduces the number of parameters to be learned in the network and the amount of calculations made.</a:t>
            </a:r>
          </a:p>
          <a:p>
            <a:endParaRPr lang="tr-TR" dirty="0"/>
          </a:p>
        </p:txBody>
      </p:sp>
      <p:pic>
        <p:nvPicPr>
          <p:cNvPr id="4" name="Google Shape;254;p39">
            <a:extLst>
              <a:ext uri="{FF2B5EF4-FFF2-40B4-BE49-F238E27FC236}">
                <a16:creationId xmlns:a16="http://schemas.microsoft.com/office/drawing/2014/main" id="{38AEB183-5307-45AE-9C4A-A311708F32BC}"/>
              </a:ext>
            </a:extLst>
          </p:cNvPr>
          <p:cNvPicPr preferRelativeResize="0"/>
          <p:nvPr/>
        </p:nvPicPr>
        <p:blipFill>
          <a:blip r:embed="rId2">
            <a:alphaModFix/>
          </a:blip>
          <a:stretch>
            <a:fillRect/>
          </a:stretch>
        </p:blipFill>
        <p:spPr>
          <a:xfrm>
            <a:off x="6091663" y="609600"/>
            <a:ext cx="4275878" cy="1811215"/>
          </a:xfrm>
          <a:prstGeom prst="rect">
            <a:avLst/>
          </a:prstGeom>
          <a:noFill/>
          <a:ln>
            <a:noFill/>
          </a:ln>
        </p:spPr>
      </p:pic>
      <p:pic>
        <p:nvPicPr>
          <p:cNvPr id="5" name="Google Shape;253;p39">
            <a:extLst>
              <a:ext uri="{FF2B5EF4-FFF2-40B4-BE49-F238E27FC236}">
                <a16:creationId xmlns:a16="http://schemas.microsoft.com/office/drawing/2014/main" id="{BF118EB8-79E8-4B4E-A550-FD9458ABF2DB}"/>
              </a:ext>
            </a:extLst>
          </p:cNvPr>
          <p:cNvPicPr preferRelativeResize="0"/>
          <p:nvPr/>
        </p:nvPicPr>
        <p:blipFill>
          <a:blip r:embed="rId3">
            <a:alphaModFix/>
          </a:blip>
          <a:stretch>
            <a:fillRect/>
          </a:stretch>
        </p:blipFill>
        <p:spPr>
          <a:xfrm>
            <a:off x="3938956" y="2497015"/>
            <a:ext cx="8034305" cy="4041856"/>
          </a:xfrm>
          <a:prstGeom prst="rect">
            <a:avLst/>
          </a:prstGeom>
          <a:noFill/>
          <a:ln>
            <a:noFill/>
          </a:ln>
        </p:spPr>
      </p:pic>
    </p:spTree>
    <p:extLst>
      <p:ext uri="{BB962C8B-B14F-4D97-AF65-F5344CB8AC3E}">
        <p14:creationId xmlns:p14="http://schemas.microsoft.com/office/powerpoint/2010/main" val="2977173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010DEA1-7E43-44CE-A0A1-3194B6D6790A}"/>
              </a:ext>
            </a:extLst>
          </p:cNvPr>
          <p:cNvSpPr>
            <a:spLocks noGrp="1"/>
          </p:cNvSpPr>
          <p:nvPr>
            <p:ph type="title"/>
          </p:nvPr>
        </p:nvSpPr>
        <p:spPr>
          <a:xfrm>
            <a:off x="646112" y="452718"/>
            <a:ext cx="4165580" cy="1400530"/>
          </a:xfrm>
        </p:spPr>
        <p:txBody>
          <a:bodyPr>
            <a:normAutofit/>
          </a:bodyPr>
          <a:lstStyle/>
          <a:p>
            <a:r>
              <a:rPr lang="tr"/>
              <a:t>Flattenıng Layer</a:t>
            </a:r>
            <a:endParaRPr lang="tr-TR" dirty="0"/>
          </a:p>
        </p:txBody>
      </p:sp>
      <p:sp>
        <p:nvSpPr>
          <p:cNvPr id="38" name="Freeform 23">
            <a:extLst>
              <a:ext uri="{FF2B5EF4-FFF2-40B4-BE49-F238E27FC236}">
                <a16:creationId xmlns:a16="http://schemas.microsoft.com/office/drawing/2014/main" id="{7A230B02-B3B1-498E-BE49-EF94F13C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39" name="Freeform 5">
            <a:extLst>
              <a:ext uri="{FF2B5EF4-FFF2-40B4-BE49-F238E27FC236}">
                <a16:creationId xmlns:a16="http://schemas.microsoft.com/office/drawing/2014/main" id="{5941AA73-0C33-46E3-8B00-D29615AFB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40" name="Rectangle 13">
            <a:extLst>
              <a:ext uri="{FF2B5EF4-FFF2-40B4-BE49-F238E27FC236}">
                <a16:creationId xmlns:a16="http://schemas.microsoft.com/office/drawing/2014/main" id="{9C424939-16B9-4D30-B009-B57847402F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0"/>
            <a:ext cx="6098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261;p40">
            <a:extLst>
              <a:ext uri="{FF2B5EF4-FFF2-40B4-BE49-F238E27FC236}">
                <a16:creationId xmlns:a16="http://schemas.microsoft.com/office/drawing/2014/main" id="{B32BDADA-21BE-4D7B-9945-9F6C7BCAF7EC}"/>
              </a:ext>
            </a:extLst>
          </p:cNvPr>
          <p:cNvPicPr preferRelativeResize="0"/>
          <p:nvPr/>
        </p:nvPicPr>
        <p:blipFill rotWithShape="1">
          <a:blip r:embed="rId3"/>
          <a:srcRect l="8294" r="9825"/>
          <a:stretch/>
        </p:blipFill>
        <p:spPr>
          <a:xfrm>
            <a:off x="5788788" y="710470"/>
            <a:ext cx="4479161" cy="2499964"/>
          </a:xfrm>
          <a:prstGeom prst="rect">
            <a:avLst/>
          </a:prstGeom>
          <a:noFill/>
          <a:effectLst/>
        </p:spPr>
      </p:pic>
      <p:sp>
        <p:nvSpPr>
          <p:cNvPr id="41" name="Rectangle 15">
            <a:extLst>
              <a:ext uri="{FF2B5EF4-FFF2-40B4-BE49-F238E27FC236}">
                <a16:creationId xmlns:a16="http://schemas.microsoft.com/office/drawing/2014/main" id="{EE94166D-D1EB-4A13-AD35-5A93679CC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4E7A607F-26CC-4875-A258-D28332533CF0}"/>
              </a:ext>
            </a:extLst>
          </p:cNvPr>
          <p:cNvSpPr>
            <a:spLocks noGrp="1"/>
          </p:cNvSpPr>
          <p:nvPr>
            <p:ph idx="1"/>
          </p:nvPr>
        </p:nvSpPr>
        <p:spPr>
          <a:xfrm>
            <a:off x="646113" y="2052918"/>
            <a:ext cx="4165146" cy="4195481"/>
          </a:xfrm>
        </p:spPr>
        <p:txBody>
          <a:bodyPr>
            <a:normAutofit/>
          </a:bodyPr>
          <a:lstStyle/>
          <a:p>
            <a:pPr marL="0" lvl="0" indent="0" rtl="0">
              <a:spcBef>
                <a:spcPts val="0"/>
              </a:spcBef>
              <a:spcAft>
                <a:spcPts val="0"/>
              </a:spcAft>
              <a:buNone/>
            </a:pPr>
            <a:r>
              <a:rPr lang="en-US"/>
              <a:t>Once the Feature Map is obtained, the next step is to flatten it.</a:t>
            </a:r>
          </a:p>
          <a:p>
            <a:pPr marL="0" lvl="0" indent="0" rtl="0">
              <a:spcBef>
                <a:spcPts val="1200"/>
              </a:spcBef>
              <a:spcAft>
                <a:spcPts val="0"/>
              </a:spcAft>
              <a:buClr>
                <a:schemeClr val="dk1"/>
              </a:buClr>
              <a:buSzPts val="1100"/>
              <a:buFont typeface="Arial"/>
              <a:buNone/>
            </a:pPr>
            <a:r>
              <a:rPr lang="en-US"/>
              <a:t>Flattening involves converting the entire pooled feature map matrix into a single column and feeding the neural network for further processing</a:t>
            </a:r>
          </a:p>
          <a:p>
            <a:endParaRPr lang="tr-TR" dirty="0"/>
          </a:p>
        </p:txBody>
      </p:sp>
      <p:pic>
        <p:nvPicPr>
          <p:cNvPr id="4" name="Google Shape;262;p40">
            <a:extLst>
              <a:ext uri="{FF2B5EF4-FFF2-40B4-BE49-F238E27FC236}">
                <a16:creationId xmlns:a16="http://schemas.microsoft.com/office/drawing/2014/main" id="{D9BF4797-FFEC-49E5-85ED-0E5EEA45D894}"/>
              </a:ext>
            </a:extLst>
          </p:cNvPr>
          <p:cNvPicPr preferRelativeResize="0"/>
          <p:nvPr/>
        </p:nvPicPr>
        <p:blipFill>
          <a:blip r:embed="rId4"/>
          <a:stretch>
            <a:fillRect/>
          </a:stretch>
        </p:blipFill>
        <p:spPr>
          <a:xfrm>
            <a:off x="6094410" y="3210435"/>
            <a:ext cx="5449471" cy="2833725"/>
          </a:xfrm>
          <a:prstGeom prst="rect">
            <a:avLst/>
          </a:prstGeom>
          <a:noFill/>
          <a:effectLst/>
        </p:spPr>
      </p:pic>
    </p:spTree>
    <p:extLst>
      <p:ext uri="{BB962C8B-B14F-4D97-AF65-F5344CB8AC3E}">
        <p14:creationId xmlns:p14="http://schemas.microsoft.com/office/powerpoint/2010/main" val="746121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1CC5E1-F03E-410D-87D9-FB37DAD81F3E}"/>
              </a:ext>
            </a:extLst>
          </p:cNvPr>
          <p:cNvSpPr>
            <a:spLocks noGrp="1"/>
          </p:cNvSpPr>
          <p:nvPr>
            <p:ph type="title"/>
          </p:nvPr>
        </p:nvSpPr>
        <p:spPr>
          <a:xfrm>
            <a:off x="643855" y="1447799"/>
            <a:ext cx="3108626" cy="1444752"/>
          </a:xfrm>
        </p:spPr>
        <p:txBody>
          <a:bodyPr anchor="b">
            <a:normAutofit/>
          </a:bodyPr>
          <a:lstStyle/>
          <a:p>
            <a:pPr>
              <a:lnSpc>
                <a:spcPct val="90000"/>
              </a:lnSpc>
            </a:pPr>
            <a:r>
              <a:rPr lang="tr" sz="3200"/>
              <a:t>Fully Connected Layer</a:t>
            </a:r>
            <a:endParaRPr lang="tr-TR" sz="3200"/>
          </a:p>
        </p:txBody>
      </p:sp>
      <p:sp>
        <p:nvSpPr>
          <p:cNvPr id="12" name="Freeform 11">
            <a:extLst>
              <a:ext uri="{FF2B5EF4-FFF2-40B4-BE49-F238E27FC236}">
                <a16:creationId xmlns:a16="http://schemas.microsoft.com/office/drawing/2014/main" id="{658368D8-D75D-4823-A7A0-A59C08C6F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4" name="Rectangle 13">
            <a:extLst>
              <a:ext uri="{FF2B5EF4-FFF2-40B4-BE49-F238E27FC236}">
                <a16:creationId xmlns:a16="http://schemas.microsoft.com/office/drawing/2014/main" id="{B91CB0D8-FCC7-402D-A22B-47D345BDC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5">
            <a:extLst>
              <a:ext uri="{FF2B5EF4-FFF2-40B4-BE49-F238E27FC236}">
                <a16:creationId xmlns:a16="http://schemas.microsoft.com/office/drawing/2014/main" id="{AF5F0A42-AA4F-47C8-BF18-C22FD12B4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18" name="Rectangle 17">
            <a:extLst>
              <a:ext uri="{FF2B5EF4-FFF2-40B4-BE49-F238E27FC236}">
                <a16:creationId xmlns:a16="http://schemas.microsoft.com/office/drawing/2014/main" id="{052B1A1D-D947-43CC-882E-78CECF8D1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0B23ADBB-A2F7-4D44-B30E-A01EA55F7589}"/>
              </a:ext>
            </a:extLst>
          </p:cNvPr>
          <p:cNvSpPr>
            <a:spLocks noGrp="1"/>
          </p:cNvSpPr>
          <p:nvPr>
            <p:ph idx="1"/>
          </p:nvPr>
        </p:nvSpPr>
        <p:spPr>
          <a:xfrm>
            <a:off x="643855" y="3072385"/>
            <a:ext cx="3108057" cy="2947415"/>
          </a:xfrm>
        </p:spPr>
        <p:txBody>
          <a:bodyPr>
            <a:normAutofit/>
          </a:bodyPr>
          <a:lstStyle/>
          <a:p>
            <a:r>
              <a:rPr lang="en-US" sz="1300"/>
              <a:t>A fully connected layer (FC) is a layer where all inputs in one layer are connected to each unit of the next layer. It is a standard neural network layer.</a:t>
            </a:r>
          </a:p>
          <a:p>
            <a:r>
              <a:rPr lang="en-US" sz="1300"/>
              <a:t>Fully connected layers can be used to optimize goals such as class scores.</a:t>
            </a:r>
          </a:p>
          <a:p>
            <a:r>
              <a:rPr lang="en-US" sz="1300"/>
              <a:t>The biggest advantage of fully connected layers is; They are structure independent. No special assumptions to be made about the input</a:t>
            </a:r>
          </a:p>
          <a:p>
            <a:endParaRPr lang="tr-TR" sz="1300"/>
          </a:p>
        </p:txBody>
      </p:sp>
      <p:pic>
        <p:nvPicPr>
          <p:cNvPr id="7" name="Google Shape;269;p41">
            <a:extLst>
              <a:ext uri="{FF2B5EF4-FFF2-40B4-BE49-F238E27FC236}">
                <a16:creationId xmlns:a16="http://schemas.microsoft.com/office/drawing/2014/main" id="{96FAA7F4-D58E-46E1-ABD7-91949BF02A55}"/>
              </a:ext>
            </a:extLst>
          </p:cNvPr>
          <p:cNvPicPr preferRelativeResize="0"/>
          <p:nvPr/>
        </p:nvPicPr>
        <p:blipFill>
          <a:blip r:embed="rId3"/>
          <a:stretch>
            <a:fillRect/>
          </a:stretch>
        </p:blipFill>
        <p:spPr>
          <a:xfrm>
            <a:off x="5048451" y="2458989"/>
            <a:ext cx="6495847" cy="2549620"/>
          </a:xfrm>
          <a:prstGeom prst="rect">
            <a:avLst/>
          </a:prstGeom>
          <a:noFill/>
          <a:effectLst/>
        </p:spPr>
      </p:pic>
    </p:spTree>
    <p:extLst>
      <p:ext uri="{BB962C8B-B14F-4D97-AF65-F5344CB8AC3E}">
        <p14:creationId xmlns:p14="http://schemas.microsoft.com/office/powerpoint/2010/main" val="4055977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C9134821-5D8B-4373-BA74-CFE9AB35A55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3" name="Picture 72">
            <a:extLst>
              <a:ext uri="{FF2B5EF4-FFF2-40B4-BE49-F238E27FC236}">
                <a16:creationId xmlns:a16="http://schemas.microsoft.com/office/drawing/2014/main" id="{5965195F-79F5-4911-907D-13CB3F5343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5" name="Oval 74">
            <a:extLst>
              <a:ext uri="{FF2B5EF4-FFF2-40B4-BE49-F238E27FC236}">
                <a16:creationId xmlns:a16="http://schemas.microsoft.com/office/drawing/2014/main" id="{8A610DC7-FE1B-47B9-8452-CFC389786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2742ADC1-2286-40B7-A3C6-D6C3362FA0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9" name="Picture 78">
            <a:extLst>
              <a:ext uri="{FF2B5EF4-FFF2-40B4-BE49-F238E27FC236}">
                <a16:creationId xmlns:a16="http://schemas.microsoft.com/office/drawing/2014/main" id="{C878FBDC-78F2-4D49-8DB3-1A48CA9F7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81" name="Rectangle 80">
            <a:extLst>
              <a:ext uri="{FF2B5EF4-FFF2-40B4-BE49-F238E27FC236}">
                <a16:creationId xmlns:a16="http://schemas.microsoft.com/office/drawing/2014/main" id="{DC9A0934-0C2C-4565-9290-A345B19BD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BD0D2E0A-F363-445F-9342-34C2FB0A33A8}"/>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a:t>Action Potential</a:t>
            </a:r>
          </a:p>
        </p:txBody>
      </p:sp>
      <p:sp>
        <p:nvSpPr>
          <p:cNvPr id="83" name="Rectangle 82">
            <a:extLst>
              <a:ext uri="{FF2B5EF4-FFF2-40B4-BE49-F238E27FC236}">
                <a16:creationId xmlns:a16="http://schemas.microsoft.com/office/drawing/2014/main" id="{87BE56A7-2B14-4ABE-8DF3-40C07E64B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36">
            <a:extLst>
              <a:ext uri="{FF2B5EF4-FFF2-40B4-BE49-F238E27FC236}">
                <a16:creationId xmlns:a16="http://schemas.microsoft.com/office/drawing/2014/main" id="{140D5101-D8FB-4102-A338-49651E97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87" name="Freeform 5">
            <a:extLst>
              <a:ext uri="{FF2B5EF4-FFF2-40B4-BE49-F238E27FC236}">
                <a16:creationId xmlns:a16="http://schemas.microsoft.com/office/drawing/2014/main" id="{73E26159-C029-4449-8912-A9B418CC3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2050" name="Picture 2" descr="Action Potential Graph">
            <a:extLst>
              <a:ext uri="{FF2B5EF4-FFF2-40B4-BE49-F238E27FC236}">
                <a16:creationId xmlns:a16="http://schemas.microsoft.com/office/drawing/2014/main" id="{D3B4E230-3E60-4A83-97FE-9D4DD1BE5781}"/>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tretch>
            <a:fillRect/>
          </a:stretch>
        </p:blipFill>
        <p:spPr bwMode="auto">
          <a:xfrm>
            <a:off x="772623" y="647698"/>
            <a:ext cx="6013123" cy="556213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7794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AA9D3B-EB25-458B-B3AD-8723CF118E26}"/>
              </a:ext>
            </a:extLst>
          </p:cNvPr>
          <p:cNvSpPr>
            <a:spLocks noGrp="1"/>
          </p:cNvSpPr>
          <p:nvPr>
            <p:ph type="title"/>
          </p:nvPr>
        </p:nvSpPr>
        <p:spPr>
          <a:xfrm>
            <a:off x="650669" y="629266"/>
            <a:ext cx="3330328" cy="1641986"/>
          </a:xfrm>
        </p:spPr>
        <p:txBody>
          <a:bodyPr>
            <a:normAutofit/>
          </a:bodyPr>
          <a:lstStyle/>
          <a:p>
            <a:pPr>
              <a:lnSpc>
                <a:spcPct val="90000"/>
              </a:lnSpc>
            </a:pPr>
            <a:r>
              <a:rPr lang="tr" sz="3600" dirty="0"/>
              <a:t>What is a Pre-Trained Model</a:t>
            </a:r>
            <a:endParaRPr lang="tr-TR" sz="3600" dirty="0"/>
          </a:p>
        </p:txBody>
      </p:sp>
      <p:pic>
        <p:nvPicPr>
          <p:cNvPr id="4" name="Google Shape;311;p47">
            <a:extLst>
              <a:ext uri="{FF2B5EF4-FFF2-40B4-BE49-F238E27FC236}">
                <a16:creationId xmlns:a16="http://schemas.microsoft.com/office/drawing/2014/main" id="{8D16694D-E800-4D63-8E62-5EE035F2C748}"/>
              </a:ext>
            </a:extLst>
          </p:cNvPr>
          <p:cNvPicPr preferRelativeResize="0"/>
          <p:nvPr/>
        </p:nvPicPr>
        <p:blipFill rotWithShape="1">
          <a:blip r:embed="rId3"/>
          <a:srcRect t="364" r="-2" b="495"/>
          <a:stretch/>
        </p:blipFill>
        <p:spPr>
          <a:xfrm>
            <a:off x="4634680" y="10"/>
            <a:ext cx="7560130" cy="6857990"/>
          </a:xfrm>
          <a:prstGeom prst="rect">
            <a:avLst/>
          </a:prstGeom>
          <a:noFill/>
        </p:spPr>
      </p:pic>
      <p:sp>
        <p:nvSpPr>
          <p:cNvPr id="6" name="Rectangle 8">
            <a:extLst>
              <a:ext uri="{FF2B5EF4-FFF2-40B4-BE49-F238E27FC236}">
                <a16:creationId xmlns:a16="http://schemas.microsoft.com/office/drawing/2014/main" id="{1F6D1B57-10C5-4A11-968D-5EF04F324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52E3E06A-66D9-40E4-9741-1A6C57EDDE4D}"/>
              </a:ext>
            </a:extLst>
          </p:cNvPr>
          <p:cNvSpPr>
            <a:spLocks noGrp="1"/>
          </p:cNvSpPr>
          <p:nvPr>
            <p:ph idx="1"/>
          </p:nvPr>
        </p:nvSpPr>
        <p:spPr>
          <a:xfrm>
            <a:off x="650669" y="2438400"/>
            <a:ext cx="3330328" cy="3809999"/>
          </a:xfrm>
        </p:spPr>
        <p:txBody>
          <a:bodyPr>
            <a:normAutofit/>
          </a:bodyPr>
          <a:lstStyle/>
          <a:p>
            <a:pPr marL="0" lvl="0" indent="0" rtl="0">
              <a:lnSpc>
                <a:spcPct val="90000"/>
              </a:lnSpc>
              <a:spcBef>
                <a:spcPts val="0"/>
              </a:spcBef>
              <a:spcAft>
                <a:spcPts val="0"/>
              </a:spcAft>
              <a:buClr>
                <a:schemeClr val="dk1"/>
              </a:buClr>
              <a:buSzPts val="1100"/>
              <a:buFont typeface="Arial"/>
              <a:buNone/>
            </a:pPr>
            <a:r>
              <a:rPr lang="en-US" sz="1600"/>
              <a:t>A pre-trained model is a registered network that has been previously trained on a large dataset, typically a large-scale image classification task. You either use the pre-trained model as is, or you use transfer learning to customize this model for a specific task.</a:t>
            </a:r>
          </a:p>
          <a:p>
            <a:pPr marL="457200" lvl="0" indent="-317500" rtl="0">
              <a:lnSpc>
                <a:spcPct val="90000"/>
              </a:lnSpc>
              <a:spcBef>
                <a:spcPts val="1200"/>
              </a:spcBef>
              <a:spcAft>
                <a:spcPts val="0"/>
              </a:spcAft>
              <a:buSzPts val="1400"/>
              <a:buChar char="●"/>
            </a:pPr>
            <a:r>
              <a:rPr lang="en-US" sz="1600" err="1"/>
              <a:t>xception</a:t>
            </a:r>
            <a:endParaRPr lang="en-US" sz="1600"/>
          </a:p>
          <a:p>
            <a:pPr marL="457200" lvl="0" indent="-317500" rtl="0">
              <a:lnSpc>
                <a:spcPct val="90000"/>
              </a:lnSpc>
              <a:spcBef>
                <a:spcPts val="0"/>
              </a:spcBef>
              <a:spcAft>
                <a:spcPts val="0"/>
              </a:spcAft>
              <a:buSzPts val="1400"/>
              <a:buChar char="●"/>
            </a:pPr>
            <a:r>
              <a:rPr lang="en-US" sz="1600"/>
              <a:t>Inception V3</a:t>
            </a:r>
          </a:p>
          <a:p>
            <a:pPr marL="457200" lvl="0" indent="-317500" rtl="0">
              <a:lnSpc>
                <a:spcPct val="90000"/>
              </a:lnSpc>
              <a:spcBef>
                <a:spcPts val="0"/>
              </a:spcBef>
              <a:spcAft>
                <a:spcPts val="0"/>
              </a:spcAft>
              <a:buSzPts val="1400"/>
              <a:buChar char="●"/>
            </a:pPr>
            <a:r>
              <a:rPr lang="en-US" sz="1600"/>
              <a:t>ResNet50</a:t>
            </a:r>
          </a:p>
          <a:p>
            <a:pPr marL="457200" lvl="0" indent="-317500" rtl="0">
              <a:lnSpc>
                <a:spcPct val="90000"/>
              </a:lnSpc>
              <a:spcBef>
                <a:spcPts val="0"/>
              </a:spcBef>
              <a:spcAft>
                <a:spcPts val="0"/>
              </a:spcAft>
              <a:buSzPts val="1400"/>
              <a:buChar char="●"/>
            </a:pPr>
            <a:r>
              <a:rPr lang="en-US" sz="1600"/>
              <a:t>VGG16</a:t>
            </a:r>
          </a:p>
          <a:p>
            <a:pPr marL="457200" lvl="0" indent="-317500" rtl="0">
              <a:lnSpc>
                <a:spcPct val="90000"/>
              </a:lnSpc>
              <a:spcBef>
                <a:spcPts val="0"/>
              </a:spcBef>
              <a:spcAft>
                <a:spcPts val="0"/>
              </a:spcAft>
              <a:buSzPts val="1400"/>
              <a:buChar char="●"/>
            </a:pPr>
            <a:r>
              <a:rPr lang="en-US" sz="1600"/>
              <a:t>VGG19</a:t>
            </a:r>
          </a:p>
          <a:p>
            <a:pPr marL="457200" lvl="0" indent="-317500" rtl="0">
              <a:lnSpc>
                <a:spcPct val="90000"/>
              </a:lnSpc>
              <a:spcBef>
                <a:spcPts val="0"/>
              </a:spcBef>
              <a:spcAft>
                <a:spcPts val="0"/>
              </a:spcAft>
              <a:buSzPts val="1400"/>
              <a:buChar char="●"/>
            </a:pPr>
            <a:r>
              <a:rPr lang="en-US" sz="1600" err="1"/>
              <a:t>MobileNet</a:t>
            </a:r>
            <a:endParaRPr lang="en-US" sz="1600"/>
          </a:p>
        </p:txBody>
      </p:sp>
    </p:spTree>
    <p:extLst>
      <p:ext uri="{BB962C8B-B14F-4D97-AF65-F5344CB8AC3E}">
        <p14:creationId xmlns:p14="http://schemas.microsoft.com/office/powerpoint/2010/main" val="21187692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1162A27-AF30-483A-9B67-B0765004E966}"/>
              </a:ext>
            </a:extLst>
          </p:cNvPr>
          <p:cNvSpPr>
            <a:spLocks noGrp="1"/>
          </p:cNvSpPr>
          <p:nvPr>
            <p:ph type="title"/>
          </p:nvPr>
        </p:nvSpPr>
        <p:spPr>
          <a:xfrm>
            <a:off x="643855" y="1447799"/>
            <a:ext cx="3108626" cy="1444752"/>
          </a:xfrm>
        </p:spPr>
        <p:txBody>
          <a:bodyPr anchor="b">
            <a:normAutofit/>
          </a:bodyPr>
          <a:lstStyle/>
          <a:p>
            <a:pPr>
              <a:lnSpc>
                <a:spcPct val="90000"/>
              </a:lnSpc>
            </a:pPr>
            <a:r>
              <a:rPr lang="en-US" sz="3000"/>
              <a:t>Convolutional Neural Network and BCI</a:t>
            </a:r>
            <a:endParaRPr lang="tr-TR" sz="3000"/>
          </a:p>
        </p:txBody>
      </p:sp>
      <p:sp>
        <p:nvSpPr>
          <p:cNvPr id="18" name="Freeform 11">
            <a:extLst>
              <a:ext uri="{FF2B5EF4-FFF2-40B4-BE49-F238E27FC236}">
                <a16:creationId xmlns:a16="http://schemas.microsoft.com/office/drawing/2014/main" id="{658368D8-D75D-4823-A7A0-A59C08C6F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9" name="Rectangle 11">
            <a:extLst>
              <a:ext uri="{FF2B5EF4-FFF2-40B4-BE49-F238E27FC236}">
                <a16:creationId xmlns:a16="http://schemas.microsoft.com/office/drawing/2014/main" id="{B91CB0D8-FCC7-402D-A22B-47D345BDC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5">
            <a:extLst>
              <a:ext uri="{FF2B5EF4-FFF2-40B4-BE49-F238E27FC236}">
                <a16:creationId xmlns:a16="http://schemas.microsoft.com/office/drawing/2014/main" id="{AF5F0A42-AA4F-47C8-BF18-C22FD12B4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21" name="Rectangle 15">
            <a:extLst>
              <a:ext uri="{FF2B5EF4-FFF2-40B4-BE49-F238E27FC236}">
                <a16:creationId xmlns:a16="http://schemas.microsoft.com/office/drawing/2014/main" id="{052B1A1D-D947-43CC-882E-78CECF8D1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E100071E-8A09-4CBF-B535-585585FDC0DF}"/>
              </a:ext>
            </a:extLst>
          </p:cNvPr>
          <p:cNvSpPr>
            <a:spLocks noGrp="1"/>
          </p:cNvSpPr>
          <p:nvPr>
            <p:ph idx="1"/>
          </p:nvPr>
        </p:nvSpPr>
        <p:spPr>
          <a:xfrm>
            <a:off x="643855" y="3072385"/>
            <a:ext cx="3108057" cy="2947415"/>
          </a:xfrm>
        </p:spPr>
        <p:txBody>
          <a:bodyPr>
            <a:normAutofit/>
          </a:bodyPr>
          <a:lstStyle/>
          <a:p>
            <a:pPr>
              <a:lnSpc>
                <a:spcPct val="90000"/>
              </a:lnSpc>
            </a:pPr>
            <a:endParaRPr lang="tr-TR" sz="1100"/>
          </a:p>
          <a:p>
            <a:pPr>
              <a:lnSpc>
                <a:spcPct val="90000"/>
              </a:lnSpc>
            </a:pPr>
            <a:endParaRPr lang="tr-TR" sz="1100"/>
          </a:p>
          <a:p>
            <a:pPr>
              <a:lnSpc>
                <a:spcPct val="90000"/>
              </a:lnSpc>
            </a:pPr>
            <a:r>
              <a:rPr lang="en-US" sz="1100"/>
              <a:t>One advantage of using deep learning technique is that it requires minimal pre-processing since optimal settings are learned automatically. Regarding CNNs, feature extraction and classification are integrated into a single structure and optimized automatically. Moreover, fNIRS time series data of human subjects were input to the CNN. As the convolution is performed in the sliding show manner, the feature extraction process of CNN retains the temporal information of the time series data obtained by fNIRS.</a:t>
            </a:r>
            <a:endParaRPr lang="tr-TR" sz="1100"/>
          </a:p>
        </p:txBody>
      </p:sp>
      <p:pic>
        <p:nvPicPr>
          <p:cNvPr id="5" name="Resim 4">
            <a:extLst>
              <a:ext uri="{FF2B5EF4-FFF2-40B4-BE49-F238E27FC236}">
                <a16:creationId xmlns:a16="http://schemas.microsoft.com/office/drawing/2014/main" id="{DCE6DA2F-CEB6-4144-B317-6139A7E7A07B}"/>
              </a:ext>
            </a:extLst>
          </p:cNvPr>
          <p:cNvPicPr>
            <a:picLocks noChangeAspect="1"/>
          </p:cNvPicPr>
          <p:nvPr/>
        </p:nvPicPr>
        <p:blipFill>
          <a:blip r:embed="rId3"/>
          <a:stretch>
            <a:fillRect/>
          </a:stretch>
        </p:blipFill>
        <p:spPr>
          <a:xfrm>
            <a:off x="4495489" y="2227375"/>
            <a:ext cx="7552944" cy="2964531"/>
          </a:xfrm>
          <a:prstGeom prst="rect">
            <a:avLst/>
          </a:prstGeom>
          <a:effectLst/>
        </p:spPr>
      </p:pic>
    </p:spTree>
    <p:extLst>
      <p:ext uri="{BB962C8B-B14F-4D97-AF65-F5344CB8AC3E}">
        <p14:creationId xmlns:p14="http://schemas.microsoft.com/office/powerpoint/2010/main" val="28227094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79A976-DE98-43AF-AE8B-5E575F58877C}"/>
              </a:ext>
            </a:extLst>
          </p:cNvPr>
          <p:cNvSpPr>
            <a:spLocks noGrp="1"/>
          </p:cNvSpPr>
          <p:nvPr>
            <p:ph type="title"/>
          </p:nvPr>
        </p:nvSpPr>
        <p:spPr/>
        <p:txBody>
          <a:bodyPr/>
          <a:lstStyle/>
          <a:p>
            <a:r>
              <a:rPr lang="tr-TR" dirty="0"/>
              <a:t>EEG data </a:t>
            </a:r>
            <a:r>
              <a:rPr lang="tr-TR" dirty="0" err="1"/>
              <a:t>classification</a:t>
            </a:r>
            <a:r>
              <a:rPr lang="tr-TR" dirty="0"/>
              <a:t> </a:t>
            </a:r>
            <a:r>
              <a:rPr lang="tr-TR" dirty="0" err="1"/>
              <a:t>with</a:t>
            </a:r>
            <a:r>
              <a:rPr lang="tr-TR" dirty="0"/>
              <a:t> ANN </a:t>
            </a:r>
            <a:r>
              <a:rPr lang="tr-TR" dirty="0" err="1"/>
              <a:t>and</a:t>
            </a:r>
            <a:r>
              <a:rPr lang="tr-TR" dirty="0"/>
              <a:t> CNN</a:t>
            </a:r>
            <a:br>
              <a:rPr lang="tr-TR" dirty="0"/>
            </a:br>
            <a:endParaRPr lang="tr-TR" dirty="0"/>
          </a:p>
        </p:txBody>
      </p:sp>
      <p:sp>
        <p:nvSpPr>
          <p:cNvPr id="3" name="İçerik Yer Tutucusu 2">
            <a:extLst>
              <a:ext uri="{FF2B5EF4-FFF2-40B4-BE49-F238E27FC236}">
                <a16:creationId xmlns:a16="http://schemas.microsoft.com/office/drawing/2014/main" id="{750FDE02-15ED-462D-8383-74C1B5401863}"/>
              </a:ext>
            </a:extLst>
          </p:cNvPr>
          <p:cNvSpPr>
            <a:spLocks noGrp="1"/>
          </p:cNvSpPr>
          <p:nvPr>
            <p:ph idx="1"/>
          </p:nvPr>
        </p:nvSpPr>
        <p:spPr/>
        <p:txBody>
          <a:bodyPr/>
          <a:lstStyle/>
          <a:p>
            <a:r>
              <a:rPr lang="en-US" dirty="0"/>
              <a:t>In this study, a total of 16 EEG data from 8 subjects were classified with ANN and CNN. </a:t>
            </a:r>
            <a:endParaRPr lang="tr-TR" dirty="0"/>
          </a:p>
          <a:p>
            <a:r>
              <a:rPr lang="en-US" dirty="0"/>
              <a:t>There are 2 classes in the study. </a:t>
            </a:r>
            <a:endParaRPr lang="tr-TR" dirty="0"/>
          </a:p>
          <a:p>
            <a:r>
              <a:rPr lang="en-US" dirty="0"/>
              <a:t>It contains the measurement data for the movements that the first class subjects made as defined. </a:t>
            </a:r>
            <a:endParaRPr lang="tr-TR" dirty="0"/>
          </a:p>
          <a:p>
            <a:r>
              <a:rPr lang="en-US" dirty="0"/>
              <a:t>The other class contains data measuring undefined movements.</a:t>
            </a:r>
            <a:endParaRPr lang="tr-TR" dirty="0"/>
          </a:p>
        </p:txBody>
      </p:sp>
    </p:spTree>
    <p:extLst>
      <p:ext uri="{BB962C8B-B14F-4D97-AF65-F5344CB8AC3E}">
        <p14:creationId xmlns:p14="http://schemas.microsoft.com/office/powerpoint/2010/main" val="35549715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6F176B-D8D2-4974-B463-71E77E2E947E}"/>
              </a:ext>
            </a:extLst>
          </p:cNvPr>
          <p:cNvSpPr>
            <a:spLocks noGrp="1"/>
          </p:cNvSpPr>
          <p:nvPr>
            <p:ph type="title"/>
          </p:nvPr>
        </p:nvSpPr>
        <p:spPr>
          <a:xfrm>
            <a:off x="647701" y="452718"/>
            <a:ext cx="4765226" cy="1400530"/>
          </a:xfrm>
        </p:spPr>
        <p:txBody>
          <a:bodyPr>
            <a:normAutofit fontScale="90000"/>
          </a:bodyPr>
          <a:lstStyle/>
          <a:p>
            <a:r>
              <a:rPr lang="tr-TR" dirty="0"/>
              <a:t>EEG data </a:t>
            </a:r>
            <a:r>
              <a:rPr lang="tr-TR" dirty="0" err="1"/>
              <a:t>classification</a:t>
            </a:r>
            <a:r>
              <a:rPr lang="tr-TR" dirty="0"/>
              <a:t> </a:t>
            </a:r>
            <a:r>
              <a:rPr lang="tr-TR" dirty="0" err="1"/>
              <a:t>with</a:t>
            </a:r>
            <a:r>
              <a:rPr lang="tr-TR" dirty="0"/>
              <a:t> CNN</a:t>
            </a:r>
            <a:br>
              <a:rPr lang="tr-TR" dirty="0"/>
            </a:br>
            <a:endParaRPr lang="tr-TR" dirty="0"/>
          </a:p>
        </p:txBody>
      </p:sp>
      <p:pic>
        <p:nvPicPr>
          <p:cNvPr id="7" name="Resim 6">
            <a:extLst>
              <a:ext uri="{FF2B5EF4-FFF2-40B4-BE49-F238E27FC236}">
                <a16:creationId xmlns:a16="http://schemas.microsoft.com/office/drawing/2014/main" id="{915A9CBB-D06E-4462-B922-B42D4E667B3E}"/>
              </a:ext>
            </a:extLst>
          </p:cNvPr>
          <p:cNvPicPr>
            <a:picLocks noChangeAspect="1"/>
          </p:cNvPicPr>
          <p:nvPr/>
        </p:nvPicPr>
        <p:blipFill rotWithShape="1">
          <a:blip r:embed="rId3"/>
          <a:srcRect t="13803" r="3" b="11832"/>
          <a:stretch/>
        </p:blipFill>
        <p:spPr>
          <a:xfrm>
            <a:off x="6073342" y="3290025"/>
            <a:ext cx="6087038" cy="3428998"/>
          </a:xfrm>
          <a:prstGeom prst="rect">
            <a:avLst/>
          </a:prstGeom>
        </p:spPr>
      </p:pic>
      <p:sp>
        <p:nvSpPr>
          <p:cNvPr id="55" name="Rectangle 50">
            <a:extLst>
              <a:ext uri="{FF2B5EF4-FFF2-40B4-BE49-F238E27FC236}">
                <a16:creationId xmlns:a16="http://schemas.microsoft.com/office/drawing/2014/main" id="{6830EFA7-F9C6-4044-A81D-C9819D4BE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İçerik Yer Tutucusu 4">
            <a:extLst>
              <a:ext uri="{FF2B5EF4-FFF2-40B4-BE49-F238E27FC236}">
                <a16:creationId xmlns:a16="http://schemas.microsoft.com/office/drawing/2014/main" id="{BDD4960C-AB03-4D99-BC8B-B9CF091E1002}"/>
              </a:ext>
            </a:extLst>
          </p:cNvPr>
          <p:cNvPicPr>
            <a:picLocks noChangeAspect="1"/>
          </p:cNvPicPr>
          <p:nvPr/>
        </p:nvPicPr>
        <p:blipFill rotWithShape="1">
          <a:blip r:embed="rId4"/>
          <a:srcRect t="20562" r="3" b="8142"/>
          <a:stretch/>
        </p:blipFill>
        <p:spPr>
          <a:xfrm>
            <a:off x="-13696" y="3290483"/>
            <a:ext cx="6087038" cy="3428540"/>
          </a:xfrm>
          <a:prstGeom prst="rect">
            <a:avLst/>
          </a:prstGeom>
        </p:spPr>
      </p:pic>
    </p:spTree>
    <p:extLst>
      <p:ext uri="{BB962C8B-B14F-4D97-AF65-F5344CB8AC3E}">
        <p14:creationId xmlns:p14="http://schemas.microsoft.com/office/powerpoint/2010/main" val="727970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6F83906-AAF4-4BA0-89F7-4C3C46706AE8}"/>
              </a:ext>
            </a:extLst>
          </p:cNvPr>
          <p:cNvSpPr>
            <a:spLocks noGrp="1"/>
          </p:cNvSpPr>
          <p:nvPr>
            <p:ph type="title"/>
          </p:nvPr>
        </p:nvSpPr>
        <p:spPr>
          <a:xfrm>
            <a:off x="1393637" y="203438"/>
            <a:ext cx="9404723" cy="1400530"/>
          </a:xfrm>
        </p:spPr>
        <p:txBody>
          <a:bodyPr/>
          <a:lstStyle/>
          <a:p>
            <a:r>
              <a:rPr lang="tr-TR" dirty="0" err="1"/>
              <a:t>Loading</a:t>
            </a:r>
            <a:r>
              <a:rPr lang="tr-TR" dirty="0"/>
              <a:t> Libraries</a:t>
            </a:r>
          </a:p>
        </p:txBody>
      </p:sp>
      <p:sp>
        <p:nvSpPr>
          <p:cNvPr id="5" name="Metin kutusu 4">
            <a:extLst>
              <a:ext uri="{FF2B5EF4-FFF2-40B4-BE49-F238E27FC236}">
                <a16:creationId xmlns:a16="http://schemas.microsoft.com/office/drawing/2014/main" id="{00945BB4-73E8-4572-AC0A-57FE6330A26B}"/>
              </a:ext>
            </a:extLst>
          </p:cNvPr>
          <p:cNvSpPr txBox="1"/>
          <p:nvPr/>
        </p:nvSpPr>
        <p:spPr>
          <a:xfrm>
            <a:off x="384312" y="1853248"/>
            <a:ext cx="11423375" cy="4801314"/>
          </a:xfrm>
          <a:prstGeom prst="rect">
            <a:avLst/>
          </a:prstGeom>
          <a:noFill/>
        </p:spPr>
        <p:txBody>
          <a:bodyPr wrap="square">
            <a:spAutoFit/>
          </a:bodyPr>
          <a:lstStyle/>
          <a:p>
            <a:r>
              <a:rPr lang="tr-TR" dirty="0" err="1"/>
              <a:t>import</a:t>
            </a:r>
            <a:r>
              <a:rPr lang="tr-TR" dirty="0"/>
              <a:t> </a:t>
            </a:r>
            <a:r>
              <a:rPr lang="tr-TR" dirty="0" err="1"/>
              <a:t>pandas</a:t>
            </a:r>
            <a:r>
              <a:rPr lang="tr-TR" dirty="0"/>
              <a:t> as </a:t>
            </a:r>
            <a:r>
              <a:rPr lang="tr-TR" dirty="0" err="1"/>
              <a:t>pd</a:t>
            </a:r>
            <a:endParaRPr lang="tr-TR" dirty="0"/>
          </a:p>
          <a:p>
            <a:r>
              <a:rPr lang="tr-TR" dirty="0" err="1"/>
              <a:t>import</a:t>
            </a:r>
            <a:r>
              <a:rPr lang="tr-TR" dirty="0"/>
              <a:t> </a:t>
            </a:r>
            <a:r>
              <a:rPr lang="tr-TR" dirty="0" err="1"/>
              <a:t>numpy</a:t>
            </a:r>
            <a:r>
              <a:rPr lang="tr-TR" dirty="0"/>
              <a:t> as </a:t>
            </a:r>
            <a:r>
              <a:rPr lang="tr-TR" dirty="0" err="1"/>
              <a:t>np</a:t>
            </a:r>
            <a:endParaRPr lang="tr-TR" dirty="0"/>
          </a:p>
          <a:p>
            <a:r>
              <a:rPr lang="tr-TR" dirty="0" err="1"/>
              <a:t>import</a:t>
            </a:r>
            <a:r>
              <a:rPr lang="tr-TR" dirty="0"/>
              <a:t> </a:t>
            </a:r>
            <a:r>
              <a:rPr lang="tr-TR" dirty="0" err="1"/>
              <a:t>matplotlib.pyplot</a:t>
            </a:r>
            <a:r>
              <a:rPr lang="tr-TR" dirty="0"/>
              <a:t> as </a:t>
            </a:r>
            <a:r>
              <a:rPr lang="tr-TR" dirty="0" err="1"/>
              <a:t>plt</a:t>
            </a:r>
            <a:endParaRPr lang="tr-TR" dirty="0"/>
          </a:p>
          <a:p>
            <a:r>
              <a:rPr lang="tr-TR" dirty="0" err="1"/>
              <a:t>import</a:t>
            </a:r>
            <a:r>
              <a:rPr lang="tr-TR" dirty="0"/>
              <a:t> </a:t>
            </a:r>
            <a:r>
              <a:rPr lang="tr-TR" dirty="0" err="1"/>
              <a:t>scipy.stats</a:t>
            </a:r>
            <a:r>
              <a:rPr lang="tr-TR" dirty="0"/>
              <a:t> as </a:t>
            </a:r>
            <a:r>
              <a:rPr lang="tr-TR" dirty="0" err="1"/>
              <a:t>scs</a:t>
            </a:r>
            <a:endParaRPr lang="tr-TR" dirty="0"/>
          </a:p>
          <a:p>
            <a:r>
              <a:rPr lang="tr-TR" dirty="0" err="1"/>
              <a:t>import</a:t>
            </a:r>
            <a:r>
              <a:rPr lang="tr-TR" dirty="0"/>
              <a:t> re</a:t>
            </a:r>
          </a:p>
          <a:p>
            <a:r>
              <a:rPr lang="tr-TR" dirty="0" err="1"/>
              <a:t>from</a:t>
            </a:r>
            <a:r>
              <a:rPr lang="tr-TR" dirty="0"/>
              <a:t> </a:t>
            </a:r>
            <a:r>
              <a:rPr lang="tr-TR" dirty="0" err="1"/>
              <a:t>numpy</a:t>
            </a:r>
            <a:r>
              <a:rPr lang="tr-TR" dirty="0"/>
              <a:t> </a:t>
            </a:r>
            <a:r>
              <a:rPr lang="tr-TR" dirty="0" err="1"/>
              <a:t>import</a:t>
            </a:r>
            <a:r>
              <a:rPr lang="tr-TR" dirty="0"/>
              <a:t> </a:t>
            </a:r>
            <a:r>
              <a:rPr lang="tr-TR" dirty="0" err="1"/>
              <a:t>genfromtxt</a:t>
            </a:r>
            <a:endParaRPr lang="tr-TR" dirty="0"/>
          </a:p>
          <a:p>
            <a:r>
              <a:rPr lang="tr-TR" dirty="0" err="1"/>
              <a:t>import</a:t>
            </a:r>
            <a:r>
              <a:rPr lang="tr-TR" dirty="0"/>
              <a:t> </a:t>
            </a:r>
            <a:r>
              <a:rPr lang="tr-TR" dirty="0" err="1"/>
              <a:t>tensorflow</a:t>
            </a:r>
            <a:r>
              <a:rPr lang="tr-TR" dirty="0"/>
              <a:t> as </a:t>
            </a:r>
            <a:r>
              <a:rPr lang="tr-TR" dirty="0" err="1"/>
              <a:t>tf</a:t>
            </a:r>
            <a:endParaRPr lang="tr-TR" dirty="0"/>
          </a:p>
          <a:p>
            <a:r>
              <a:rPr lang="tr-TR" dirty="0" err="1"/>
              <a:t>import</a:t>
            </a:r>
            <a:r>
              <a:rPr lang="tr-TR" dirty="0"/>
              <a:t> </a:t>
            </a:r>
            <a:r>
              <a:rPr lang="tr-TR" dirty="0" err="1"/>
              <a:t>keras</a:t>
            </a:r>
            <a:endParaRPr lang="tr-TR" dirty="0"/>
          </a:p>
          <a:p>
            <a:r>
              <a:rPr lang="tr-TR" dirty="0" err="1"/>
              <a:t>from</a:t>
            </a:r>
            <a:r>
              <a:rPr lang="tr-TR" dirty="0"/>
              <a:t> </a:t>
            </a:r>
            <a:r>
              <a:rPr lang="tr-TR" dirty="0" err="1"/>
              <a:t>sklearn.model_selection</a:t>
            </a:r>
            <a:r>
              <a:rPr lang="tr-TR" dirty="0"/>
              <a:t> </a:t>
            </a:r>
            <a:r>
              <a:rPr lang="tr-TR" dirty="0" err="1"/>
              <a:t>import</a:t>
            </a:r>
            <a:r>
              <a:rPr lang="tr-TR" dirty="0"/>
              <a:t> </a:t>
            </a:r>
            <a:r>
              <a:rPr lang="tr-TR" dirty="0" err="1"/>
              <a:t>KFold</a:t>
            </a:r>
            <a:endParaRPr lang="tr-TR" dirty="0"/>
          </a:p>
          <a:p>
            <a:r>
              <a:rPr lang="tr-TR" dirty="0" err="1"/>
              <a:t>from</a:t>
            </a:r>
            <a:r>
              <a:rPr lang="tr-TR" dirty="0"/>
              <a:t> </a:t>
            </a:r>
            <a:r>
              <a:rPr lang="tr-TR" dirty="0" err="1"/>
              <a:t>keras.utils</a:t>
            </a:r>
            <a:r>
              <a:rPr lang="tr-TR" dirty="0"/>
              <a:t> </a:t>
            </a:r>
            <a:r>
              <a:rPr lang="tr-TR" dirty="0" err="1"/>
              <a:t>import</a:t>
            </a:r>
            <a:r>
              <a:rPr lang="tr-TR" dirty="0"/>
              <a:t> </a:t>
            </a:r>
            <a:r>
              <a:rPr lang="tr-TR" dirty="0" err="1"/>
              <a:t>to_categorical</a:t>
            </a:r>
            <a:endParaRPr lang="tr-TR" dirty="0"/>
          </a:p>
          <a:p>
            <a:r>
              <a:rPr lang="tr-TR" dirty="0" err="1"/>
              <a:t>from</a:t>
            </a:r>
            <a:r>
              <a:rPr lang="tr-TR" dirty="0"/>
              <a:t> </a:t>
            </a:r>
            <a:r>
              <a:rPr lang="tr-TR" dirty="0" err="1"/>
              <a:t>keras.layers</a:t>
            </a:r>
            <a:r>
              <a:rPr lang="tr-TR" dirty="0"/>
              <a:t> </a:t>
            </a:r>
            <a:r>
              <a:rPr lang="tr-TR" dirty="0" err="1"/>
              <a:t>import</a:t>
            </a:r>
            <a:r>
              <a:rPr lang="tr-TR" dirty="0"/>
              <a:t> LSTM, Conv1D, MaxPooling1D, </a:t>
            </a:r>
            <a:r>
              <a:rPr lang="tr-TR" dirty="0" err="1"/>
              <a:t>Flatten</a:t>
            </a:r>
            <a:r>
              <a:rPr lang="tr-TR" dirty="0"/>
              <a:t>, </a:t>
            </a:r>
            <a:r>
              <a:rPr lang="tr-TR" dirty="0" err="1"/>
              <a:t>Embedding</a:t>
            </a:r>
            <a:r>
              <a:rPr lang="tr-TR" dirty="0"/>
              <a:t>, GlobalAveragePooling1D</a:t>
            </a:r>
          </a:p>
          <a:p>
            <a:r>
              <a:rPr lang="tr-TR" dirty="0" err="1"/>
              <a:t>from</a:t>
            </a:r>
            <a:r>
              <a:rPr lang="tr-TR" dirty="0"/>
              <a:t> </a:t>
            </a:r>
            <a:r>
              <a:rPr lang="tr-TR" dirty="0" err="1"/>
              <a:t>tensorflow.keras.constraints</a:t>
            </a:r>
            <a:r>
              <a:rPr lang="tr-TR" dirty="0"/>
              <a:t> </a:t>
            </a:r>
            <a:r>
              <a:rPr lang="tr-TR" dirty="0" err="1"/>
              <a:t>import</a:t>
            </a:r>
            <a:r>
              <a:rPr lang="tr-TR" dirty="0"/>
              <a:t> </a:t>
            </a:r>
            <a:r>
              <a:rPr lang="tr-TR" dirty="0" err="1"/>
              <a:t>max_norm</a:t>
            </a:r>
            <a:endParaRPr lang="tr-TR" dirty="0"/>
          </a:p>
          <a:p>
            <a:r>
              <a:rPr lang="tr-TR" dirty="0" err="1"/>
              <a:t>from</a:t>
            </a:r>
            <a:r>
              <a:rPr lang="tr-TR" dirty="0"/>
              <a:t> </a:t>
            </a:r>
            <a:r>
              <a:rPr lang="tr-TR" dirty="0" err="1"/>
              <a:t>keras.models</a:t>
            </a:r>
            <a:r>
              <a:rPr lang="tr-TR" dirty="0"/>
              <a:t> </a:t>
            </a:r>
            <a:r>
              <a:rPr lang="tr-TR" dirty="0" err="1"/>
              <a:t>import</a:t>
            </a:r>
            <a:r>
              <a:rPr lang="tr-TR" dirty="0"/>
              <a:t> </a:t>
            </a:r>
            <a:r>
              <a:rPr lang="tr-TR" dirty="0" err="1"/>
              <a:t>Sequential</a:t>
            </a:r>
            <a:endParaRPr lang="tr-TR" dirty="0"/>
          </a:p>
          <a:p>
            <a:r>
              <a:rPr lang="tr-TR" dirty="0" err="1"/>
              <a:t>from</a:t>
            </a:r>
            <a:r>
              <a:rPr lang="tr-TR" dirty="0"/>
              <a:t> </a:t>
            </a:r>
            <a:r>
              <a:rPr lang="tr-TR" dirty="0" err="1"/>
              <a:t>keras.layers</a:t>
            </a:r>
            <a:r>
              <a:rPr lang="tr-TR" dirty="0"/>
              <a:t> </a:t>
            </a:r>
            <a:r>
              <a:rPr lang="tr-TR" dirty="0" err="1"/>
              <a:t>import</a:t>
            </a:r>
            <a:r>
              <a:rPr lang="tr-TR" dirty="0"/>
              <a:t> Dense, </a:t>
            </a:r>
            <a:r>
              <a:rPr lang="tr-TR" dirty="0" err="1"/>
              <a:t>Flatten</a:t>
            </a:r>
            <a:r>
              <a:rPr lang="tr-TR" dirty="0"/>
              <a:t>, Conv2D, </a:t>
            </a:r>
            <a:r>
              <a:rPr lang="tr-TR" dirty="0" err="1"/>
              <a:t>Dropout</a:t>
            </a:r>
            <a:r>
              <a:rPr lang="tr-TR" dirty="0"/>
              <a:t>, </a:t>
            </a:r>
            <a:r>
              <a:rPr lang="tr-TR" dirty="0" err="1"/>
              <a:t>BatchNormalization</a:t>
            </a:r>
            <a:r>
              <a:rPr lang="tr-TR" dirty="0"/>
              <a:t>, MaxPooling2D, </a:t>
            </a:r>
            <a:r>
              <a:rPr lang="tr-TR" dirty="0" err="1"/>
              <a:t>Activation</a:t>
            </a:r>
            <a:r>
              <a:rPr lang="tr-TR" dirty="0"/>
              <a:t>, SpatialDropout1D, GlobalMaxPooling1D, </a:t>
            </a:r>
            <a:r>
              <a:rPr lang="tr-TR" dirty="0" err="1"/>
              <a:t>TimeDistributed</a:t>
            </a:r>
            <a:endParaRPr lang="tr-TR" dirty="0"/>
          </a:p>
          <a:p>
            <a:r>
              <a:rPr lang="tr-TR" dirty="0" err="1"/>
              <a:t>from</a:t>
            </a:r>
            <a:r>
              <a:rPr lang="tr-TR" dirty="0"/>
              <a:t> </a:t>
            </a:r>
            <a:r>
              <a:rPr lang="tr-TR" dirty="0" err="1"/>
              <a:t>keras.losses</a:t>
            </a:r>
            <a:r>
              <a:rPr lang="tr-TR" dirty="0"/>
              <a:t> </a:t>
            </a:r>
            <a:r>
              <a:rPr lang="tr-TR" dirty="0" err="1"/>
              <a:t>import</a:t>
            </a:r>
            <a:r>
              <a:rPr lang="tr-TR" dirty="0"/>
              <a:t> </a:t>
            </a:r>
            <a:r>
              <a:rPr lang="tr-TR" dirty="0" err="1"/>
              <a:t>sparse_categorical_crossentropy</a:t>
            </a:r>
            <a:endParaRPr lang="tr-TR" dirty="0"/>
          </a:p>
          <a:p>
            <a:r>
              <a:rPr lang="tr-TR" dirty="0" err="1"/>
              <a:t>from</a:t>
            </a:r>
            <a:r>
              <a:rPr lang="tr-TR" dirty="0"/>
              <a:t> </a:t>
            </a:r>
            <a:r>
              <a:rPr lang="tr-TR" dirty="0" err="1"/>
              <a:t>keras.optimizers</a:t>
            </a:r>
            <a:r>
              <a:rPr lang="tr-TR" dirty="0"/>
              <a:t> </a:t>
            </a:r>
            <a:r>
              <a:rPr lang="tr-TR" dirty="0" err="1"/>
              <a:t>import</a:t>
            </a:r>
            <a:r>
              <a:rPr lang="tr-TR" dirty="0"/>
              <a:t> Adam</a:t>
            </a:r>
          </a:p>
        </p:txBody>
      </p:sp>
    </p:spTree>
    <p:extLst>
      <p:ext uri="{BB962C8B-B14F-4D97-AF65-F5344CB8AC3E}">
        <p14:creationId xmlns:p14="http://schemas.microsoft.com/office/powerpoint/2010/main" val="11613140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7010C4-2F41-493E-9920-E8DDF3A65CA3}"/>
              </a:ext>
            </a:extLst>
          </p:cNvPr>
          <p:cNvSpPr>
            <a:spLocks noGrp="1"/>
          </p:cNvSpPr>
          <p:nvPr>
            <p:ph type="title"/>
          </p:nvPr>
        </p:nvSpPr>
        <p:spPr/>
        <p:txBody>
          <a:bodyPr/>
          <a:lstStyle/>
          <a:p>
            <a:r>
              <a:rPr lang="tr-TR" dirty="0"/>
              <a:t>Data </a:t>
            </a:r>
            <a:r>
              <a:rPr lang="tr-TR" dirty="0" err="1"/>
              <a:t>Import</a:t>
            </a:r>
            <a:endParaRPr lang="tr-TR" dirty="0"/>
          </a:p>
        </p:txBody>
      </p:sp>
      <p:sp>
        <p:nvSpPr>
          <p:cNvPr id="5" name="Metin kutusu 4">
            <a:extLst>
              <a:ext uri="{FF2B5EF4-FFF2-40B4-BE49-F238E27FC236}">
                <a16:creationId xmlns:a16="http://schemas.microsoft.com/office/drawing/2014/main" id="{DE26EBA8-5568-44E4-90EB-4744090A6440}"/>
              </a:ext>
            </a:extLst>
          </p:cNvPr>
          <p:cNvSpPr txBox="1"/>
          <p:nvPr/>
        </p:nvSpPr>
        <p:spPr>
          <a:xfrm>
            <a:off x="6294783" y="1511667"/>
            <a:ext cx="6096000" cy="4524315"/>
          </a:xfrm>
          <a:prstGeom prst="rect">
            <a:avLst/>
          </a:prstGeom>
          <a:noFill/>
        </p:spPr>
        <p:txBody>
          <a:bodyPr wrap="square">
            <a:spAutoFit/>
          </a:bodyPr>
          <a:lstStyle/>
          <a:p>
            <a:r>
              <a:rPr lang="tr-TR" dirty="0"/>
              <a:t>data1 = data1.to_numpy()</a:t>
            </a:r>
          </a:p>
          <a:p>
            <a:r>
              <a:rPr lang="tr-TR" dirty="0"/>
              <a:t>data2 = data2.to_numpy()</a:t>
            </a:r>
          </a:p>
          <a:p>
            <a:r>
              <a:rPr lang="tr-TR" dirty="0"/>
              <a:t>data3 = data3.to_numpy()</a:t>
            </a:r>
          </a:p>
          <a:p>
            <a:r>
              <a:rPr lang="tr-TR" dirty="0"/>
              <a:t>data4 = data4.to_numpy()</a:t>
            </a:r>
          </a:p>
          <a:p>
            <a:r>
              <a:rPr lang="tr-TR" dirty="0"/>
              <a:t>data5 = data5.to_numpy()</a:t>
            </a:r>
          </a:p>
          <a:p>
            <a:r>
              <a:rPr lang="tr-TR" dirty="0"/>
              <a:t>data6 = data6.to_numpy()</a:t>
            </a:r>
          </a:p>
          <a:p>
            <a:r>
              <a:rPr lang="tr-TR" dirty="0"/>
              <a:t>data7 = data7.to_numpy()</a:t>
            </a:r>
          </a:p>
          <a:p>
            <a:r>
              <a:rPr lang="tr-TR" dirty="0"/>
              <a:t>data8 = data8.to_numpy()</a:t>
            </a:r>
          </a:p>
          <a:p>
            <a:r>
              <a:rPr lang="tr-TR" dirty="0"/>
              <a:t>data9 = data9.to_numpy()</a:t>
            </a:r>
          </a:p>
          <a:p>
            <a:r>
              <a:rPr lang="tr-TR" dirty="0"/>
              <a:t>data10 = data10.to_numpy()</a:t>
            </a:r>
          </a:p>
          <a:p>
            <a:r>
              <a:rPr lang="tr-TR" dirty="0"/>
              <a:t>data11 = data11.to_numpy()</a:t>
            </a:r>
          </a:p>
          <a:p>
            <a:r>
              <a:rPr lang="tr-TR" dirty="0"/>
              <a:t>data12 = data12.to_numpy()</a:t>
            </a:r>
          </a:p>
          <a:p>
            <a:r>
              <a:rPr lang="tr-TR" dirty="0"/>
              <a:t>data13 = data13.to_numpy()</a:t>
            </a:r>
          </a:p>
          <a:p>
            <a:r>
              <a:rPr lang="tr-TR" dirty="0"/>
              <a:t>data14 = data14.to_numpy()</a:t>
            </a:r>
          </a:p>
          <a:p>
            <a:r>
              <a:rPr lang="tr-TR" dirty="0"/>
              <a:t>data15 = data15.to_numpy()</a:t>
            </a:r>
          </a:p>
          <a:p>
            <a:r>
              <a:rPr lang="tr-TR" dirty="0"/>
              <a:t>data16 = data16.to_numpy()</a:t>
            </a:r>
          </a:p>
        </p:txBody>
      </p:sp>
      <p:sp>
        <p:nvSpPr>
          <p:cNvPr id="7" name="Metin kutusu 6">
            <a:extLst>
              <a:ext uri="{FF2B5EF4-FFF2-40B4-BE49-F238E27FC236}">
                <a16:creationId xmlns:a16="http://schemas.microsoft.com/office/drawing/2014/main" id="{01CA240C-C36E-4D39-900A-0BD1D2D94165}"/>
              </a:ext>
            </a:extLst>
          </p:cNvPr>
          <p:cNvSpPr txBox="1"/>
          <p:nvPr/>
        </p:nvSpPr>
        <p:spPr>
          <a:xfrm>
            <a:off x="516835" y="1511667"/>
            <a:ext cx="6096000" cy="5078313"/>
          </a:xfrm>
          <a:prstGeom prst="rect">
            <a:avLst/>
          </a:prstGeom>
          <a:noFill/>
        </p:spPr>
        <p:txBody>
          <a:bodyPr wrap="square">
            <a:spAutoFit/>
          </a:bodyPr>
          <a:lstStyle/>
          <a:p>
            <a:r>
              <a:rPr lang="tr-TR" dirty="0"/>
              <a:t>data1 = </a:t>
            </a:r>
            <a:r>
              <a:rPr lang="tr-TR" dirty="0" err="1"/>
              <a:t>pd.read_csv</a:t>
            </a:r>
            <a:r>
              <a:rPr lang="tr-TR" dirty="0"/>
              <a:t>("</a:t>
            </a:r>
            <a:r>
              <a:rPr lang="tr-TR" dirty="0" err="1"/>
              <a:t>eeg</a:t>
            </a:r>
            <a:r>
              <a:rPr lang="tr-TR" dirty="0"/>
              <a:t>/ML101_KS.csv").T</a:t>
            </a:r>
          </a:p>
          <a:p>
            <a:r>
              <a:rPr lang="tr-TR" dirty="0"/>
              <a:t>data2= </a:t>
            </a:r>
            <a:r>
              <a:rPr lang="tr-TR" dirty="0" err="1"/>
              <a:t>pd.read_csv</a:t>
            </a:r>
            <a:r>
              <a:rPr lang="tr-TR" dirty="0"/>
              <a:t>("</a:t>
            </a:r>
            <a:r>
              <a:rPr lang="tr-TR" dirty="0" err="1"/>
              <a:t>eeg</a:t>
            </a:r>
            <a:r>
              <a:rPr lang="tr-TR" dirty="0"/>
              <a:t>/ML101_US.csv").T</a:t>
            </a:r>
          </a:p>
          <a:p>
            <a:r>
              <a:rPr lang="tr-TR" dirty="0"/>
              <a:t>data3= </a:t>
            </a:r>
            <a:r>
              <a:rPr lang="tr-TR" dirty="0" err="1"/>
              <a:t>pd.read_csv</a:t>
            </a:r>
            <a:r>
              <a:rPr lang="tr-TR" dirty="0"/>
              <a:t>("</a:t>
            </a:r>
            <a:r>
              <a:rPr lang="tr-TR" dirty="0" err="1"/>
              <a:t>eeg</a:t>
            </a:r>
            <a:r>
              <a:rPr lang="tr-TR" dirty="0"/>
              <a:t>/ML102_KS.csv").T</a:t>
            </a:r>
          </a:p>
          <a:p>
            <a:r>
              <a:rPr lang="tr-TR" dirty="0"/>
              <a:t>data4= </a:t>
            </a:r>
            <a:r>
              <a:rPr lang="tr-TR" dirty="0" err="1"/>
              <a:t>pd.read_csv</a:t>
            </a:r>
            <a:r>
              <a:rPr lang="tr-TR" dirty="0"/>
              <a:t>("</a:t>
            </a:r>
            <a:r>
              <a:rPr lang="tr-TR" dirty="0" err="1"/>
              <a:t>eeg</a:t>
            </a:r>
            <a:r>
              <a:rPr lang="tr-TR" dirty="0"/>
              <a:t>/ML102_US.csv").T</a:t>
            </a:r>
          </a:p>
          <a:p>
            <a:r>
              <a:rPr lang="tr-TR" dirty="0"/>
              <a:t>data5= </a:t>
            </a:r>
            <a:r>
              <a:rPr lang="tr-TR" dirty="0" err="1"/>
              <a:t>pd.read_csv</a:t>
            </a:r>
            <a:r>
              <a:rPr lang="tr-TR" dirty="0"/>
              <a:t>("</a:t>
            </a:r>
            <a:r>
              <a:rPr lang="tr-TR" dirty="0" err="1"/>
              <a:t>eeg</a:t>
            </a:r>
            <a:r>
              <a:rPr lang="tr-TR" dirty="0"/>
              <a:t>/ML103_KS.csv").T</a:t>
            </a:r>
          </a:p>
          <a:p>
            <a:r>
              <a:rPr lang="tr-TR" dirty="0"/>
              <a:t>data6= </a:t>
            </a:r>
            <a:r>
              <a:rPr lang="tr-TR" dirty="0" err="1"/>
              <a:t>pd.read_csv</a:t>
            </a:r>
            <a:r>
              <a:rPr lang="tr-TR" dirty="0"/>
              <a:t>("</a:t>
            </a:r>
            <a:r>
              <a:rPr lang="tr-TR" dirty="0" err="1"/>
              <a:t>eeg</a:t>
            </a:r>
            <a:r>
              <a:rPr lang="tr-TR" dirty="0"/>
              <a:t>/ML103_US.csv").T</a:t>
            </a:r>
          </a:p>
          <a:p>
            <a:r>
              <a:rPr lang="tr-TR" dirty="0"/>
              <a:t>data7= </a:t>
            </a:r>
            <a:r>
              <a:rPr lang="tr-TR" dirty="0" err="1"/>
              <a:t>pd.read_csv</a:t>
            </a:r>
            <a:r>
              <a:rPr lang="tr-TR" dirty="0"/>
              <a:t>("</a:t>
            </a:r>
            <a:r>
              <a:rPr lang="tr-TR" dirty="0" err="1"/>
              <a:t>eeg</a:t>
            </a:r>
            <a:r>
              <a:rPr lang="tr-TR" dirty="0"/>
              <a:t>/ML104_KS.csv").T</a:t>
            </a:r>
          </a:p>
          <a:p>
            <a:r>
              <a:rPr lang="tr-TR" dirty="0"/>
              <a:t>data8= </a:t>
            </a:r>
            <a:r>
              <a:rPr lang="tr-TR" dirty="0" err="1"/>
              <a:t>pd.read_csv</a:t>
            </a:r>
            <a:r>
              <a:rPr lang="tr-TR" dirty="0"/>
              <a:t>("</a:t>
            </a:r>
            <a:r>
              <a:rPr lang="tr-TR" dirty="0" err="1"/>
              <a:t>eeg</a:t>
            </a:r>
            <a:r>
              <a:rPr lang="tr-TR" dirty="0"/>
              <a:t>/ML104_US.csv").T</a:t>
            </a:r>
          </a:p>
          <a:p>
            <a:r>
              <a:rPr lang="tr-TR" dirty="0"/>
              <a:t>data9= </a:t>
            </a:r>
            <a:r>
              <a:rPr lang="tr-TR" dirty="0" err="1"/>
              <a:t>pd.read_csv</a:t>
            </a:r>
            <a:r>
              <a:rPr lang="tr-TR" dirty="0"/>
              <a:t>("</a:t>
            </a:r>
            <a:r>
              <a:rPr lang="tr-TR" dirty="0" err="1"/>
              <a:t>eeg</a:t>
            </a:r>
            <a:r>
              <a:rPr lang="tr-TR" dirty="0"/>
              <a:t>/ML105_KS.csv").T</a:t>
            </a:r>
          </a:p>
          <a:p>
            <a:r>
              <a:rPr lang="tr-TR" dirty="0"/>
              <a:t>data10= </a:t>
            </a:r>
            <a:r>
              <a:rPr lang="tr-TR" dirty="0" err="1"/>
              <a:t>pd.read_csv</a:t>
            </a:r>
            <a:r>
              <a:rPr lang="tr-TR" dirty="0"/>
              <a:t>("</a:t>
            </a:r>
            <a:r>
              <a:rPr lang="tr-TR" dirty="0" err="1"/>
              <a:t>eeg</a:t>
            </a:r>
            <a:r>
              <a:rPr lang="tr-TR" dirty="0"/>
              <a:t>/ML105_US.csv").T</a:t>
            </a:r>
          </a:p>
          <a:p>
            <a:r>
              <a:rPr lang="tr-TR" dirty="0"/>
              <a:t>data11= </a:t>
            </a:r>
            <a:r>
              <a:rPr lang="tr-TR" dirty="0" err="1"/>
              <a:t>pd.read_csv</a:t>
            </a:r>
            <a:r>
              <a:rPr lang="tr-TR" dirty="0"/>
              <a:t>("</a:t>
            </a:r>
            <a:r>
              <a:rPr lang="tr-TR" dirty="0" err="1"/>
              <a:t>eeg</a:t>
            </a:r>
            <a:r>
              <a:rPr lang="tr-TR" dirty="0"/>
              <a:t>/ML106_KS.csv").T</a:t>
            </a:r>
          </a:p>
          <a:p>
            <a:r>
              <a:rPr lang="tr-TR" dirty="0"/>
              <a:t>data12= </a:t>
            </a:r>
            <a:r>
              <a:rPr lang="tr-TR" dirty="0" err="1"/>
              <a:t>pd.read_csv</a:t>
            </a:r>
            <a:r>
              <a:rPr lang="tr-TR" dirty="0"/>
              <a:t>("</a:t>
            </a:r>
            <a:r>
              <a:rPr lang="tr-TR" dirty="0" err="1"/>
              <a:t>eeg</a:t>
            </a:r>
            <a:r>
              <a:rPr lang="tr-TR" dirty="0"/>
              <a:t>/ML106_US.csv").T</a:t>
            </a:r>
          </a:p>
          <a:p>
            <a:r>
              <a:rPr lang="tr-TR" dirty="0"/>
              <a:t>data13= </a:t>
            </a:r>
            <a:r>
              <a:rPr lang="tr-TR" dirty="0" err="1"/>
              <a:t>pd.read_csv</a:t>
            </a:r>
            <a:r>
              <a:rPr lang="tr-TR" dirty="0"/>
              <a:t>("</a:t>
            </a:r>
            <a:r>
              <a:rPr lang="tr-TR" dirty="0" err="1"/>
              <a:t>eeg</a:t>
            </a:r>
            <a:r>
              <a:rPr lang="tr-TR" dirty="0"/>
              <a:t>/ML107_KS.csv").T</a:t>
            </a:r>
          </a:p>
          <a:p>
            <a:r>
              <a:rPr lang="tr-TR" dirty="0"/>
              <a:t>data14= </a:t>
            </a:r>
            <a:r>
              <a:rPr lang="tr-TR" dirty="0" err="1"/>
              <a:t>pd.read_csv</a:t>
            </a:r>
            <a:r>
              <a:rPr lang="tr-TR" dirty="0"/>
              <a:t>("</a:t>
            </a:r>
            <a:r>
              <a:rPr lang="tr-TR" dirty="0" err="1"/>
              <a:t>eeg</a:t>
            </a:r>
            <a:r>
              <a:rPr lang="tr-TR" dirty="0"/>
              <a:t>/ML107_US.csv").T</a:t>
            </a:r>
          </a:p>
          <a:p>
            <a:r>
              <a:rPr lang="tr-TR" dirty="0"/>
              <a:t>data15= </a:t>
            </a:r>
            <a:r>
              <a:rPr lang="tr-TR" dirty="0" err="1"/>
              <a:t>pd.read_csv</a:t>
            </a:r>
            <a:r>
              <a:rPr lang="tr-TR" dirty="0"/>
              <a:t>("</a:t>
            </a:r>
            <a:r>
              <a:rPr lang="tr-TR" dirty="0" err="1"/>
              <a:t>eeg</a:t>
            </a:r>
            <a:r>
              <a:rPr lang="tr-TR" dirty="0"/>
              <a:t>/ML108_KS.csv").T</a:t>
            </a:r>
          </a:p>
          <a:p>
            <a:r>
              <a:rPr lang="tr-TR" dirty="0"/>
              <a:t>data16= </a:t>
            </a:r>
            <a:r>
              <a:rPr lang="tr-TR" dirty="0" err="1"/>
              <a:t>pd.read_csv</a:t>
            </a:r>
            <a:r>
              <a:rPr lang="tr-TR" dirty="0"/>
              <a:t>("</a:t>
            </a:r>
            <a:r>
              <a:rPr lang="tr-TR" dirty="0" err="1"/>
              <a:t>eeg</a:t>
            </a:r>
            <a:r>
              <a:rPr lang="tr-TR" dirty="0"/>
              <a:t>/ML108_US.csv").T</a:t>
            </a:r>
          </a:p>
          <a:p>
            <a:endParaRPr lang="tr-TR" dirty="0"/>
          </a:p>
          <a:p>
            <a:r>
              <a:rPr lang="tr-TR" dirty="0" err="1"/>
              <a:t>labels</a:t>
            </a:r>
            <a:r>
              <a:rPr lang="tr-TR" dirty="0"/>
              <a:t> = [1,0,1,0,1,0,1,0,1,0,1,0,1,0,1,0]</a:t>
            </a:r>
          </a:p>
        </p:txBody>
      </p:sp>
    </p:spTree>
    <p:extLst>
      <p:ext uri="{BB962C8B-B14F-4D97-AF65-F5344CB8AC3E}">
        <p14:creationId xmlns:p14="http://schemas.microsoft.com/office/powerpoint/2010/main" val="838759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E56B67-D07F-406B-BCCD-0377817E33D9}"/>
              </a:ext>
            </a:extLst>
          </p:cNvPr>
          <p:cNvSpPr>
            <a:spLocks noGrp="1"/>
          </p:cNvSpPr>
          <p:nvPr>
            <p:ph type="title"/>
          </p:nvPr>
        </p:nvSpPr>
        <p:spPr/>
        <p:txBody>
          <a:bodyPr/>
          <a:lstStyle/>
          <a:p>
            <a:r>
              <a:rPr lang="tr-TR" dirty="0" err="1"/>
              <a:t>Organizing</a:t>
            </a:r>
            <a:r>
              <a:rPr lang="tr-TR" dirty="0"/>
              <a:t> data</a:t>
            </a:r>
          </a:p>
        </p:txBody>
      </p:sp>
      <p:sp>
        <p:nvSpPr>
          <p:cNvPr id="5" name="Metin kutusu 4">
            <a:extLst>
              <a:ext uri="{FF2B5EF4-FFF2-40B4-BE49-F238E27FC236}">
                <a16:creationId xmlns:a16="http://schemas.microsoft.com/office/drawing/2014/main" id="{E81F7E47-02DA-4910-9DAA-B632142E8126}"/>
              </a:ext>
            </a:extLst>
          </p:cNvPr>
          <p:cNvSpPr txBox="1"/>
          <p:nvPr/>
        </p:nvSpPr>
        <p:spPr>
          <a:xfrm>
            <a:off x="866016" y="1378566"/>
            <a:ext cx="6096000" cy="4524315"/>
          </a:xfrm>
          <a:prstGeom prst="rect">
            <a:avLst/>
          </a:prstGeom>
          <a:noFill/>
        </p:spPr>
        <p:txBody>
          <a:bodyPr wrap="square">
            <a:spAutoFit/>
          </a:bodyPr>
          <a:lstStyle/>
          <a:p>
            <a:r>
              <a:rPr lang="tr-TR" dirty="0"/>
              <a:t>data1 = </a:t>
            </a:r>
            <a:r>
              <a:rPr lang="tr-TR" dirty="0" err="1"/>
              <a:t>np.expand_dims</a:t>
            </a:r>
            <a:r>
              <a:rPr lang="tr-TR" dirty="0"/>
              <a:t>(data1, </a:t>
            </a:r>
            <a:r>
              <a:rPr lang="tr-TR" dirty="0" err="1"/>
              <a:t>axis</a:t>
            </a:r>
            <a:r>
              <a:rPr lang="tr-TR" dirty="0"/>
              <a:t>=0)</a:t>
            </a:r>
          </a:p>
          <a:p>
            <a:r>
              <a:rPr lang="tr-TR" dirty="0"/>
              <a:t>data2 = </a:t>
            </a:r>
            <a:r>
              <a:rPr lang="tr-TR" dirty="0" err="1"/>
              <a:t>np.expand_dims</a:t>
            </a:r>
            <a:r>
              <a:rPr lang="tr-TR" dirty="0"/>
              <a:t>(data2, </a:t>
            </a:r>
            <a:r>
              <a:rPr lang="tr-TR" dirty="0" err="1"/>
              <a:t>axis</a:t>
            </a:r>
            <a:r>
              <a:rPr lang="tr-TR" dirty="0"/>
              <a:t>=0)</a:t>
            </a:r>
          </a:p>
          <a:p>
            <a:r>
              <a:rPr lang="tr-TR" dirty="0"/>
              <a:t>data3 = </a:t>
            </a:r>
            <a:r>
              <a:rPr lang="tr-TR" dirty="0" err="1"/>
              <a:t>np.expand_dims</a:t>
            </a:r>
            <a:r>
              <a:rPr lang="tr-TR" dirty="0"/>
              <a:t>(data3, </a:t>
            </a:r>
            <a:r>
              <a:rPr lang="tr-TR" dirty="0" err="1"/>
              <a:t>axis</a:t>
            </a:r>
            <a:r>
              <a:rPr lang="tr-TR" dirty="0"/>
              <a:t>=0)</a:t>
            </a:r>
          </a:p>
          <a:p>
            <a:r>
              <a:rPr lang="tr-TR" dirty="0"/>
              <a:t>data4 = </a:t>
            </a:r>
            <a:r>
              <a:rPr lang="tr-TR" dirty="0" err="1"/>
              <a:t>np.expand_dims</a:t>
            </a:r>
            <a:r>
              <a:rPr lang="tr-TR" dirty="0"/>
              <a:t>(data4, </a:t>
            </a:r>
            <a:r>
              <a:rPr lang="tr-TR" dirty="0" err="1"/>
              <a:t>axis</a:t>
            </a:r>
            <a:r>
              <a:rPr lang="tr-TR" dirty="0"/>
              <a:t>=0)</a:t>
            </a:r>
          </a:p>
          <a:p>
            <a:r>
              <a:rPr lang="tr-TR" dirty="0"/>
              <a:t>data5 = </a:t>
            </a:r>
            <a:r>
              <a:rPr lang="tr-TR" dirty="0" err="1"/>
              <a:t>np.expand_dims</a:t>
            </a:r>
            <a:r>
              <a:rPr lang="tr-TR" dirty="0"/>
              <a:t>(data5, </a:t>
            </a:r>
            <a:r>
              <a:rPr lang="tr-TR" dirty="0" err="1"/>
              <a:t>axis</a:t>
            </a:r>
            <a:r>
              <a:rPr lang="tr-TR" dirty="0"/>
              <a:t>=0)</a:t>
            </a:r>
          </a:p>
          <a:p>
            <a:r>
              <a:rPr lang="tr-TR" dirty="0"/>
              <a:t>data6 = </a:t>
            </a:r>
            <a:r>
              <a:rPr lang="tr-TR" dirty="0" err="1"/>
              <a:t>np.expand_dims</a:t>
            </a:r>
            <a:r>
              <a:rPr lang="tr-TR" dirty="0"/>
              <a:t>(data6, </a:t>
            </a:r>
            <a:r>
              <a:rPr lang="tr-TR" dirty="0" err="1"/>
              <a:t>axis</a:t>
            </a:r>
            <a:r>
              <a:rPr lang="tr-TR" dirty="0"/>
              <a:t>=0)</a:t>
            </a:r>
          </a:p>
          <a:p>
            <a:r>
              <a:rPr lang="tr-TR" dirty="0"/>
              <a:t>data7 = </a:t>
            </a:r>
            <a:r>
              <a:rPr lang="tr-TR" dirty="0" err="1"/>
              <a:t>np.expand_dims</a:t>
            </a:r>
            <a:r>
              <a:rPr lang="tr-TR" dirty="0"/>
              <a:t>(data7, </a:t>
            </a:r>
            <a:r>
              <a:rPr lang="tr-TR" dirty="0" err="1"/>
              <a:t>axis</a:t>
            </a:r>
            <a:r>
              <a:rPr lang="tr-TR" dirty="0"/>
              <a:t>=0)</a:t>
            </a:r>
          </a:p>
          <a:p>
            <a:r>
              <a:rPr lang="tr-TR" dirty="0"/>
              <a:t>data8 = </a:t>
            </a:r>
            <a:r>
              <a:rPr lang="tr-TR" dirty="0" err="1"/>
              <a:t>np.expand_dims</a:t>
            </a:r>
            <a:r>
              <a:rPr lang="tr-TR" dirty="0"/>
              <a:t>(data8, </a:t>
            </a:r>
            <a:r>
              <a:rPr lang="tr-TR" dirty="0" err="1"/>
              <a:t>axis</a:t>
            </a:r>
            <a:r>
              <a:rPr lang="tr-TR" dirty="0"/>
              <a:t>=0)</a:t>
            </a:r>
          </a:p>
          <a:p>
            <a:r>
              <a:rPr lang="tr-TR" dirty="0"/>
              <a:t>data9 = </a:t>
            </a:r>
            <a:r>
              <a:rPr lang="tr-TR" dirty="0" err="1"/>
              <a:t>np.expand_dims</a:t>
            </a:r>
            <a:r>
              <a:rPr lang="tr-TR" dirty="0"/>
              <a:t>(data9, </a:t>
            </a:r>
            <a:r>
              <a:rPr lang="tr-TR" dirty="0" err="1"/>
              <a:t>axis</a:t>
            </a:r>
            <a:r>
              <a:rPr lang="tr-TR" dirty="0"/>
              <a:t>=0)</a:t>
            </a:r>
          </a:p>
          <a:p>
            <a:r>
              <a:rPr lang="tr-TR" dirty="0"/>
              <a:t>data10 = </a:t>
            </a:r>
            <a:r>
              <a:rPr lang="tr-TR" dirty="0" err="1"/>
              <a:t>np.expand_dims</a:t>
            </a:r>
            <a:r>
              <a:rPr lang="tr-TR" dirty="0"/>
              <a:t>(data10, </a:t>
            </a:r>
            <a:r>
              <a:rPr lang="tr-TR" dirty="0" err="1"/>
              <a:t>axis</a:t>
            </a:r>
            <a:r>
              <a:rPr lang="tr-TR" dirty="0"/>
              <a:t>=0)</a:t>
            </a:r>
          </a:p>
          <a:p>
            <a:r>
              <a:rPr lang="tr-TR" dirty="0"/>
              <a:t>data11 = </a:t>
            </a:r>
            <a:r>
              <a:rPr lang="tr-TR" dirty="0" err="1"/>
              <a:t>np.expand_dims</a:t>
            </a:r>
            <a:r>
              <a:rPr lang="tr-TR" dirty="0"/>
              <a:t>(data11, </a:t>
            </a:r>
            <a:r>
              <a:rPr lang="tr-TR" dirty="0" err="1"/>
              <a:t>axis</a:t>
            </a:r>
            <a:r>
              <a:rPr lang="tr-TR" dirty="0"/>
              <a:t>=0)</a:t>
            </a:r>
          </a:p>
          <a:p>
            <a:r>
              <a:rPr lang="tr-TR" dirty="0"/>
              <a:t>data12 = </a:t>
            </a:r>
            <a:r>
              <a:rPr lang="tr-TR" dirty="0" err="1"/>
              <a:t>np.expand_dims</a:t>
            </a:r>
            <a:r>
              <a:rPr lang="tr-TR" dirty="0"/>
              <a:t>(data12, </a:t>
            </a:r>
            <a:r>
              <a:rPr lang="tr-TR" dirty="0" err="1"/>
              <a:t>axis</a:t>
            </a:r>
            <a:r>
              <a:rPr lang="tr-TR" dirty="0"/>
              <a:t>=0)</a:t>
            </a:r>
          </a:p>
          <a:p>
            <a:r>
              <a:rPr lang="tr-TR" dirty="0"/>
              <a:t>data13 = </a:t>
            </a:r>
            <a:r>
              <a:rPr lang="tr-TR" dirty="0" err="1"/>
              <a:t>np.expand_dims</a:t>
            </a:r>
            <a:r>
              <a:rPr lang="tr-TR" dirty="0"/>
              <a:t>(data13, </a:t>
            </a:r>
            <a:r>
              <a:rPr lang="tr-TR" dirty="0" err="1"/>
              <a:t>axis</a:t>
            </a:r>
            <a:r>
              <a:rPr lang="tr-TR" dirty="0"/>
              <a:t>=0)</a:t>
            </a:r>
          </a:p>
          <a:p>
            <a:r>
              <a:rPr lang="tr-TR" dirty="0"/>
              <a:t>data14 = </a:t>
            </a:r>
            <a:r>
              <a:rPr lang="tr-TR" dirty="0" err="1"/>
              <a:t>np.expand_dims</a:t>
            </a:r>
            <a:r>
              <a:rPr lang="tr-TR" dirty="0"/>
              <a:t>(data14, </a:t>
            </a:r>
            <a:r>
              <a:rPr lang="tr-TR" dirty="0" err="1"/>
              <a:t>axis</a:t>
            </a:r>
            <a:r>
              <a:rPr lang="tr-TR" dirty="0"/>
              <a:t>=0)</a:t>
            </a:r>
          </a:p>
          <a:p>
            <a:r>
              <a:rPr lang="tr-TR" dirty="0"/>
              <a:t>data15 = </a:t>
            </a:r>
            <a:r>
              <a:rPr lang="tr-TR" dirty="0" err="1"/>
              <a:t>np.expand_dims</a:t>
            </a:r>
            <a:r>
              <a:rPr lang="tr-TR" dirty="0"/>
              <a:t>(data15, </a:t>
            </a:r>
            <a:r>
              <a:rPr lang="tr-TR" dirty="0" err="1"/>
              <a:t>axis</a:t>
            </a:r>
            <a:r>
              <a:rPr lang="tr-TR" dirty="0"/>
              <a:t>=0)</a:t>
            </a:r>
          </a:p>
          <a:p>
            <a:r>
              <a:rPr lang="tr-TR" dirty="0"/>
              <a:t>data16 = </a:t>
            </a:r>
            <a:r>
              <a:rPr lang="tr-TR" dirty="0" err="1"/>
              <a:t>np.expand_dims</a:t>
            </a:r>
            <a:r>
              <a:rPr lang="tr-TR" dirty="0"/>
              <a:t>(data16, </a:t>
            </a:r>
            <a:r>
              <a:rPr lang="tr-TR" dirty="0" err="1"/>
              <a:t>axis</a:t>
            </a:r>
            <a:r>
              <a:rPr lang="tr-TR" dirty="0"/>
              <a:t>=0)</a:t>
            </a:r>
          </a:p>
        </p:txBody>
      </p:sp>
      <p:sp>
        <p:nvSpPr>
          <p:cNvPr id="7" name="Metin kutusu 6">
            <a:extLst>
              <a:ext uri="{FF2B5EF4-FFF2-40B4-BE49-F238E27FC236}">
                <a16:creationId xmlns:a16="http://schemas.microsoft.com/office/drawing/2014/main" id="{B76FFCC7-F968-4D68-8F83-31DE1C13FD9D}"/>
              </a:ext>
            </a:extLst>
          </p:cNvPr>
          <p:cNvSpPr txBox="1"/>
          <p:nvPr/>
        </p:nvSpPr>
        <p:spPr>
          <a:xfrm>
            <a:off x="6576454" y="1378566"/>
            <a:ext cx="6096000" cy="4524315"/>
          </a:xfrm>
          <a:prstGeom prst="rect">
            <a:avLst/>
          </a:prstGeom>
          <a:noFill/>
        </p:spPr>
        <p:txBody>
          <a:bodyPr wrap="square">
            <a:spAutoFit/>
          </a:bodyPr>
          <a:lstStyle/>
          <a:p>
            <a:r>
              <a:rPr lang="tr-TR" dirty="0"/>
              <a:t>data1 = data1[:,:13000,:]</a:t>
            </a:r>
          </a:p>
          <a:p>
            <a:r>
              <a:rPr lang="tr-TR" dirty="0"/>
              <a:t>data2 = data2[:,:13000,:]</a:t>
            </a:r>
          </a:p>
          <a:p>
            <a:r>
              <a:rPr lang="tr-TR" dirty="0"/>
              <a:t>data3 = data3[:,:13000,:]</a:t>
            </a:r>
          </a:p>
          <a:p>
            <a:r>
              <a:rPr lang="tr-TR" dirty="0"/>
              <a:t>data4 = data4[:,:13000,:]</a:t>
            </a:r>
          </a:p>
          <a:p>
            <a:r>
              <a:rPr lang="tr-TR" dirty="0"/>
              <a:t>data5 = data5[:,:13000,:]</a:t>
            </a:r>
          </a:p>
          <a:p>
            <a:r>
              <a:rPr lang="tr-TR" dirty="0"/>
              <a:t>data6 = data6[:,:13000,:]</a:t>
            </a:r>
          </a:p>
          <a:p>
            <a:r>
              <a:rPr lang="tr-TR" dirty="0"/>
              <a:t>data7 = data7[:,:13000,:]</a:t>
            </a:r>
          </a:p>
          <a:p>
            <a:r>
              <a:rPr lang="tr-TR" dirty="0"/>
              <a:t>data8 = data8[:,:13000,:]</a:t>
            </a:r>
          </a:p>
          <a:p>
            <a:r>
              <a:rPr lang="tr-TR" dirty="0"/>
              <a:t>data9 = data9[:,:13000,:]</a:t>
            </a:r>
          </a:p>
          <a:p>
            <a:r>
              <a:rPr lang="tr-TR" dirty="0"/>
              <a:t>data10 = data10[:,:13000,:]</a:t>
            </a:r>
          </a:p>
          <a:p>
            <a:r>
              <a:rPr lang="tr-TR" dirty="0"/>
              <a:t>data11 = data11[:,:13000,:]</a:t>
            </a:r>
          </a:p>
          <a:p>
            <a:r>
              <a:rPr lang="tr-TR" dirty="0"/>
              <a:t>data12 = data12[:,:13000,:]</a:t>
            </a:r>
          </a:p>
          <a:p>
            <a:r>
              <a:rPr lang="tr-TR" dirty="0"/>
              <a:t>data13 = data13[:,:13000,:]</a:t>
            </a:r>
          </a:p>
          <a:p>
            <a:r>
              <a:rPr lang="tr-TR" dirty="0"/>
              <a:t>data14 = data14[:,:13000,:]</a:t>
            </a:r>
          </a:p>
          <a:p>
            <a:r>
              <a:rPr lang="tr-TR" dirty="0"/>
              <a:t>data15 = data15[:,:13000,:]</a:t>
            </a:r>
          </a:p>
          <a:p>
            <a:r>
              <a:rPr lang="tr-TR" dirty="0"/>
              <a:t>data16 = data16[:,:13000,:]</a:t>
            </a:r>
          </a:p>
        </p:txBody>
      </p:sp>
      <p:sp>
        <p:nvSpPr>
          <p:cNvPr id="6" name="Metin kutusu 5">
            <a:extLst>
              <a:ext uri="{FF2B5EF4-FFF2-40B4-BE49-F238E27FC236}">
                <a16:creationId xmlns:a16="http://schemas.microsoft.com/office/drawing/2014/main" id="{7C0CDD93-9C0C-4F80-B977-120127D24820}"/>
              </a:ext>
            </a:extLst>
          </p:cNvPr>
          <p:cNvSpPr txBox="1"/>
          <p:nvPr/>
        </p:nvSpPr>
        <p:spPr>
          <a:xfrm>
            <a:off x="1339610" y="6143672"/>
            <a:ext cx="9512780" cy="523220"/>
          </a:xfrm>
          <a:prstGeom prst="rect">
            <a:avLst/>
          </a:prstGeom>
          <a:noFill/>
        </p:spPr>
        <p:txBody>
          <a:bodyPr wrap="square">
            <a:spAutoFit/>
          </a:bodyPr>
          <a:lstStyle/>
          <a:p>
            <a:r>
              <a:rPr lang="tr-TR" sz="1400" dirty="0" err="1"/>
              <a:t>data_all</a:t>
            </a:r>
            <a:r>
              <a:rPr lang="tr-TR" sz="1400" dirty="0"/>
              <a:t> = </a:t>
            </a:r>
            <a:r>
              <a:rPr lang="tr-TR" sz="1400" dirty="0" err="1"/>
              <a:t>np.concatenate</a:t>
            </a:r>
            <a:r>
              <a:rPr lang="tr-TR" sz="1400" dirty="0"/>
              <a:t>((data1, data2, data3, data4, data5, data6, data7, data8, data9, data10, data11, data12, data13, data14, data15, data16), </a:t>
            </a:r>
            <a:r>
              <a:rPr lang="tr-TR" sz="1400" dirty="0" err="1"/>
              <a:t>axis</a:t>
            </a:r>
            <a:r>
              <a:rPr lang="tr-TR" sz="1400" dirty="0"/>
              <a:t> = 0)</a:t>
            </a:r>
          </a:p>
        </p:txBody>
      </p:sp>
    </p:spTree>
    <p:extLst>
      <p:ext uri="{BB962C8B-B14F-4D97-AF65-F5344CB8AC3E}">
        <p14:creationId xmlns:p14="http://schemas.microsoft.com/office/powerpoint/2010/main" val="20040698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DFC9AF-33F2-4B68-B525-EEAD486AEB50}"/>
              </a:ext>
            </a:extLst>
          </p:cNvPr>
          <p:cNvSpPr>
            <a:spLocks noGrp="1"/>
          </p:cNvSpPr>
          <p:nvPr>
            <p:ph type="title"/>
          </p:nvPr>
        </p:nvSpPr>
        <p:spPr/>
        <p:txBody>
          <a:bodyPr/>
          <a:lstStyle/>
          <a:p>
            <a:r>
              <a:rPr lang="tr-TR" dirty="0"/>
              <a:t>ANN</a:t>
            </a:r>
          </a:p>
        </p:txBody>
      </p:sp>
      <p:sp>
        <p:nvSpPr>
          <p:cNvPr id="5" name="Metin kutusu 4">
            <a:extLst>
              <a:ext uri="{FF2B5EF4-FFF2-40B4-BE49-F238E27FC236}">
                <a16:creationId xmlns:a16="http://schemas.microsoft.com/office/drawing/2014/main" id="{FB34BF8A-A09B-4312-B0CD-674B0A030E18}"/>
              </a:ext>
            </a:extLst>
          </p:cNvPr>
          <p:cNvSpPr txBox="1"/>
          <p:nvPr/>
        </p:nvSpPr>
        <p:spPr>
          <a:xfrm>
            <a:off x="646111" y="1982064"/>
            <a:ext cx="6096000" cy="923330"/>
          </a:xfrm>
          <a:prstGeom prst="rect">
            <a:avLst/>
          </a:prstGeom>
          <a:noFill/>
        </p:spPr>
        <p:txBody>
          <a:bodyPr wrap="square">
            <a:spAutoFit/>
          </a:bodyPr>
          <a:lstStyle/>
          <a:p>
            <a:r>
              <a:rPr lang="tr-TR" dirty="0"/>
              <a:t>data1.shape</a:t>
            </a:r>
          </a:p>
          <a:p>
            <a:pPr marL="285750" indent="-285750">
              <a:buFont typeface="Arial" panose="020B0604020202020204" pitchFamily="34" charset="0"/>
              <a:buChar char="•"/>
            </a:pPr>
            <a:r>
              <a:rPr lang="tr-TR" dirty="0"/>
              <a:t>(1, 13000, 13)</a:t>
            </a:r>
          </a:p>
          <a:p>
            <a:endParaRPr lang="tr-TR" dirty="0"/>
          </a:p>
        </p:txBody>
      </p:sp>
      <p:sp>
        <p:nvSpPr>
          <p:cNvPr id="9" name="Metin kutusu 8">
            <a:extLst>
              <a:ext uri="{FF2B5EF4-FFF2-40B4-BE49-F238E27FC236}">
                <a16:creationId xmlns:a16="http://schemas.microsoft.com/office/drawing/2014/main" id="{6229ED08-BB67-4A7F-9AB0-E708CE6543E2}"/>
              </a:ext>
            </a:extLst>
          </p:cNvPr>
          <p:cNvSpPr txBox="1"/>
          <p:nvPr/>
        </p:nvSpPr>
        <p:spPr>
          <a:xfrm>
            <a:off x="5449889" y="2002806"/>
            <a:ext cx="6096000" cy="369332"/>
          </a:xfrm>
          <a:prstGeom prst="rect">
            <a:avLst/>
          </a:prstGeom>
          <a:noFill/>
        </p:spPr>
        <p:txBody>
          <a:bodyPr wrap="square">
            <a:spAutoFit/>
          </a:bodyPr>
          <a:lstStyle/>
          <a:p>
            <a:r>
              <a:rPr lang="tr-TR" dirty="0" err="1"/>
              <a:t>labels</a:t>
            </a:r>
            <a:r>
              <a:rPr lang="tr-TR" dirty="0"/>
              <a:t> = </a:t>
            </a:r>
            <a:r>
              <a:rPr lang="tr-TR" dirty="0" err="1"/>
              <a:t>np.array</a:t>
            </a:r>
            <a:r>
              <a:rPr lang="tr-TR" dirty="0"/>
              <a:t>(</a:t>
            </a:r>
            <a:r>
              <a:rPr lang="tr-TR" dirty="0" err="1"/>
              <a:t>labels</a:t>
            </a:r>
            <a:r>
              <a:rPr lang="tr-TR" dirty="0"/>
              <a:t>)</a:t>
            </a:r>
          </a:p>
        </p:txBody>
      </p:sp>
      <p:sp>
        <p:nvSpPr>
          <p:cNvPr id="11" name="Metin kutusu 10">
            <a:extLst>
              <a:ext uri="{FF2B5EF4-FFF2-40B4-BE49-F238E27FC236}">
                <a16:creationId xmlns:a16="http://schemas.microsoft.com/office/drawing/2014/main" id="{1C7F3527-B8AF-4120-8762-E9A28D795BE4}"/>
              </a:ext>
            </a:extLst>
          </p:cNvPr>
          <p:cNvSpPr txBox="1"/>
          <p:nvPr/>
        </p:nvSpPr>
        <p:spPr>
          <a:xfrm>
            <a:off x="1249487" y="3409986"/>
            <a:ext cx="9693025" cy="3108543"/>
          </a:xfrm>
          <a:prstGeom prst="rect">
            <a:avLst/>
          </a:prstGeom>
          <a:noFill/>
        </p:spPr>
        <p:txBody>
          <a:bodyPr wrap="square">
            <a:spAutoFit/>
          </a:bodyPr>
          <a:lstStyle/>
          <a:p>
            <a:r>
              <a:rPr lang="tr-TR" sz="1400" dirty="0"/>
              <a:t>model = </a:t>
            </a:r>
            <a:r>
              <a:rPr lang="tr-TR" sz="1400" dirty="0" err="1"/>
              <a:t>Sequential</a:t>
            </a:r>
            <a:r>
              <a:rPr lang="tr-TR" sz="1400" dirty="0"/>
              <a:t>()</a:t>
            </a:r>
          </a:p>
          <a:p>
            <a:endParaRPr lang="tr-TR" sz="1400" dirty="0"/>
          </a:p>
          <a:p>
            <a:r>
              <a:rPr lang="tr-TR" sz="1400" dirty="0" err="1"/>
              <a:t>model.add</a:t>
            </a:r>
            <a:r>
              <a:rPr lang="tr-TR" sz="1400" dirty="0"/>
              <a:t>(</a:t>
            </a:r>
            <a:r>
              <a:rPr lang="tr-TR" sz="1400" dirty="0" err="1"/>
              <a:t>tf.keras.layers.Flatten</a:t>
            </a:r>
            <a:r>
              <a:rPr lang="tr-TR" sz="1400" dirty="0"/>
              <a:t>())</a:t>
            </a:r>
          </a:p>
          <a:p>
            <a:r>
              <a:rPr lang="tr-TR" sz="1400" dirty="0" err="1"/>
              <a:t>model.add</a:t>
            </a:r>
            <a:r>
              <a:rPr lang="tr-TR" sz="1400" dirty="0"/>
              <a:t>(</a:t>
            </a:r>
            <a:r>
              <a:rPr lang="tr-TR" sz="1400" dirty="0" err="1"/>
              <a:t>tf.keras.layers.Dense</a:t>
            </a:r>
            <a:r>
              <a:rPr lang="tr-TR" sz="1400" dirty="0"/>
              <a:t>(1000, </a:t>
            </a:r>
            <a:r>
              <a:rPr lang="tr-TR" sz="1400" dirty="0" err="1"/>
              <a:t>activation</a:t>
            </a:r>
            <a:r>
              <a:rPr lang="tr-TR" sz="1400" dirty="0"/>
              <a:t> = "</a:t>
            </a:r>
            <a:r>
              <a:rPr lang="tr-TR" sz="1400" dirty="0" err="1"/>
              <a:t>relu</a:t>
            </a:r>
            <a:r>
              <a:rPr lang="tr-TR" sz="1400" dirty="0"/>
              <a:t>"))</a:t>
            </a:r>
          </a:p>
          <a:p>
            <a:r>
              <a:rPr lang="tr-TR" sz="1400" dirty="0" err="1"/>
              <a:t>model.add</a:t>
            </a:r>
            <a:r>
              <a:rPr lang="tr-TR" sz="1400" dirty="0"/>
              <a:t>(</a:t>
            </a:r>
            <a:r>
              <a:rPr lang="tr-TR" sz="1400" dirty="0" err="1"/>
              <a:t>tf.keras.layers.Dense</a:t>
            </a:r>
            <a:r>
              <a:rPr lang="tr-TR" sz="1400" dirty="0"/>
              <a:t>(500, </a:t>
            </a:r>
            <a:r>
              <a:rPr lang="tr-TR" sz="1400" dirty="0" err="1"/>
              <a:t>activation</a:t>
            </a:r>
            <a:r>
              <a:rPr lang="tr-TR" sz="1400" dirty="0"/>
              <a:t> = "</a:t>
            </a:r>
            <a:r>
              <a:rPr lang="tr-TR" sz="1400" dirty="0" err="1"/>
              <a:t>relu</a:t>
            </a:r>
            <a:r>
              <a:rPr lang="tr-TR" sz="1400" dirty="0"/>
              <a:t>"))</a:t>
            </a:r>
          </a:p>
          <a:p>
            <a:r>
              <a:rPr lang="tr-TR" sz="1400" dirty="0" err="1"/>
              <a:t>model.add</a:t>
            </a:r>
            <a:r>
              <a:rPr lang="tr-TR" sz="1400" dirty="0"/>
              <a:t>(</a:t>
            </a:r>
            <a:r>
              <a:rPr lang="tr-TR" sz="1400" dirty="0" err="1"/>
              <a:t>tf.keras.layers.Dense</a:t>
            </a:r>
            <a:r>
              <a:rPr lang="tr-TR" sz="1400" dirty="0"/>
              <a:t>(100, </a:t>
            </a:r>
            <a:r>
              <a:rPr lang="tr-TR" sz="1400" dirty="0" err="1"/>
              <a:t>activation</a:t>
            </a:r>
            <a:r>
              <a:rPr lang="tr-TR" sz="1400" dirty="0"/>
              <a:t> = "</a:t>
            </a:r>
            <a:r>
              <a:rPr lang="tr-TR" sz="1400" dirty="0" err="1"/>
              <a:t>relu</a:t>
            </a:r>
            <a:r>
              <a:rPr lang="tr-TR" sz="1400" dirty="0"/>
              <a:t>"))</a:t>
            </a:r>
          </a:p>
          <a:p>
            <a:r>
              <a:rPr lang="tr-TR" sz="1400" dirty="0" err="1"/>
              <a:t>model.add</a:t>
            </a:r>
            <a:r>
              <a:rPr lang="tr-TR" sz="1400" dirty="0"/>
              <a:t>(</a:t>
            </a:r>
            <a:r>
              <a:rPr lang="tr-TR" sz="1400" dirty="0" err="1"/>
              <a:t>tf.keras.layers.Dense</a:t>
            </a:r>
            <a:r>
              <a:rPr lang="tr-TR" sz="1400" dirty="0"/>
              <a:t>(50, </a:t>
            </a:r>
            <a:r>
              <a:rPr lang="tr-TR" sz="1400" dirty="0" err="1"/>
              <a:t>activation</a:t>
            </a:r>
            <a:r>
              <a:rPr lang="tr-TR" sz="1400" dirty="0"/>
              <a:t> = "</a:t>
            </a:r>
            <a:r>
              <a:rPr lang="tr-TR" sz="1400" dirty="0" err="1"/>
              <a:t>relu</a:t>
            </a:r>
            <a:r>
              <a:rPr lang="tr-TR" sz="1400" dirty="0"/>
              <a:t>"))</a:t>
            </a:r>
          </a:p>
          <a:p>
            <a:r>
              <a:rPr lang="tr-TR" sz="1400" dirty="0" err="1"/>
              <a:t>model.add</a:t>
            </a:r>
            <a:r>
              <a:rPr lang="tr-TR" sz="1400" dirty="0"/>
              <a:t>(</a:t>
            </a:r>
            <a:r>
              <a:rPr lang="tr-TR" sz="1400" dirty="0" err="1"/>
              <a:t>tf.keras.layers.Dense</a:t>
            </a:r>
            <a:r>
              <a:rPr lang="tr-TR" sz="1400" dirty="0"/>
              <a:t>(10, </a:t>
            </a:r>
            <a:r>
              <a:rPr lang="tr-TR" sz="1400" dirty="0" err="1"/>
              <a:t>activation</a:t>
            </a:r>
            <a:r>
              <a:rPr lang="tr-TR" sz="1400" dirty="0"/>
              <a:t> = "</a:t>
            </a:r>
            <a:r>
              <a:rPr lang="tr-TR" sz="1400" dirty="0" err="1"/>
              <a:t>relu</a:t>
            </a:r>
            <a:r>
              <a:rPr lang="tr-TR" sz="1400" dirty="0"/>
              <a:t>"))</a:t>
            </a:r>
          </a:p>
          <a:p>
            <a:r>
              <a:rPr lang="tr-TR" sz="1400" dirty="0" err="1"/>
              <a:t>model.add</a:t>
            </a:r>
            <a:r>
              <a:rPr lang="tr-TR" sz="1400" dirty="0"/>
              <a:t>(</a:t>
            </a:r>
            <a:r>
              <a:rPr lang="tr-TR" sz="1400" dirty="0" err="1"/>
              <a:t>tf.keras.layers.Dense</a:t>
            </a:r>
            <a:r>
              <a:rPr lang="tr-TR" sz="1400" dirty="0"/>
              <a:t>(2, </a:t>
            </a:r>
            <a:r>
              <a:rPr lang="tr-TR" sz="1400" dirty="0" err="1"/>
              <a:t>activation</a:t>
            </a:r>
            <a:r>
              <a:rPr lang="tr-TR" sz="1400" dirty="0"/>
              <a:t> = "</a:t>
            </a:r>
            <a:r>
              <a:rPr lang="tr-TR" sz="1400" dirty="0" err="1"/>
              <a:t>softmax</a:t>
            </a:r>
            <a:r>
              <a:rPr lang="tr-TR" sz="1400" dirty="0"/>
              <a:t>"))</a:t>
            </a:r>
          </a:p>
          <a:p>
            <a:endParaRPr lang="tr-TR" sz="1400" dirty="0"/>
          </a:p>
          <a:p>
            <a:r>
              <a:rPr lang="tr-TR" sz="1400" dirty="0" err="1"/>
              <a:t>optimizer</a:t>
            </a:r>
            <a:r>
              <a:rPr lang="tr-TR" sz="1400" dirty="0"/>
              <a:t> = </a:t>
            </a:r>
            <a:r>
              <a:rPr lang="tr-TR" sz="1400" dirty="0" err="1"/>
              <a:t>keras.optimizers.Adam</a:t>
            </a:r>
            <a:r>
              <a:rPr lang="tr-TR" sz="1400" dirty="0"/>
              <a:t>(</a:t>
            </a:r>
            <a:r>
              <a:rPr lang="tr-TR" sz="1400" dirty="0" err="1"/>
              <a:t>learning_rate</a:t>
            </a:r>
            <a:r>
              <a:rPr lang="tr-TR" sz="1400" dirty="0"/>
              <a:t> = 1e-4)</a:t>
            </a:r>
          </a:p>
          <a:p>
            <a:r>
              <a:rPr lang="tr-TR" sz="1400" dirty="0" err="1"/>
              <a:t>model.compile</a:t>
            </a:r>
            <a:r>
              <a:rPr lang="tr-TR" sz="1400" dirty="0"/>
              <a:t>(</a:t>
            </a:r>
            <a:r>
              <a:rPr lang="tr-TR" sz="1400" dirty="0" err="1"/>
              <a:t>optimizer</a:t>
            </a:r>
            <a:r>
              <a:rPr lang="tr-TR" sz="1400" dirty="0"/>
              <a:t> = </a:t>
            </a:r>
            <a:r>
              <a:rPr lang="tr-TR" sz="1400" dirty="0" err="1"/>
              <a:t>optimizer</a:t>
            </a:r>
            <a:r>
              <a:rPr lang="tr-TR" sz="1400" dirty="0"/>
              <a:t>, </a:t>
            </a:r>
            <a:r>
              <a:rPr lang="tr-TR" sz="1400" dirty="0" err="1"/>
              <a:t>loss</a:t>
            </a:r>
            <a:r>
              <a:rPr lang="tr-TR" sz="1400" dirty="0"/>
              <a:t> = "</a:t>
            </a:r>
            <a:r>
              <a:rPr lang="tr-TR" sz="1400" dirty="0" err="1"/>
              <a:t>sparse_categorical_crossentropy</a:t>
            </a:r>
            <a:r>
              <a:rPr lang="tr-TR" sz="1400" dirty="0"/>
              <a:t>", </a:t>
            </a:r>
            <a:r>
              <a:rPr lang="tr-TR" sz="1400" dirty="0" err="1"/>
              <a:t>metrics</a:t>
            </a:r>
            <a:r>
              <a:rPr lang="tr-TR" sz="1400" dirty="0"/>
              <a:t> = ["</a:t>
            </a:r>
            <a:r>
              <a:rPr lang="tr-TR" sz="1400" dirty="0" err="1"/>
              <a:t>accuracy</a:t>
            </a:r>
            <a:r>
              <a:rPr lang="tr-TR" sz="1400" dirty="0"/>
              <a:t>"])</a:t>
            </a:r>
          </a:p>
          <a:p>
            <a:endParaRPr lang="tr-TR" sz="1400" dirty="0"/>
          </a:p>
          <a:p>
            <a:r>
              <a:rPr lang="tr-TR" sz="1400" dirty="0" err="1"/>
              <a:t>model_history</a:t>
            </a:r>
            <a:r>
              <a:rPr lang="tr-TR" sz="1400" dirty="0"/>
              <a:t> = </a:t>
            </a:r>
            <a:r>
              <a:rPr lang="tr-TR" sz="1400" dirty="0" err="1"/>
              <a:t>model.fit</a:t>
            </a:r>
            <a:r>
              <a:rPr lang="tr-TR" sz="1400" dirty="0"/>
              <a:t>(</a:t>
            </a:r>
            <a:r>
              <a:rPr lang="tr-TR" sz="1400" dirty="0" err="1"/>
              <a:t>data_all</a:t>
            </a:r>
            <a:r>
              <a:rPr lang="tr-TR" sz="1400" dirty="0"/>
              <a:t>, </a:t>
            </a:r>
            <a:r>
              <a:rPr lang="tr-TR" sz="1400" dirty="0" err="1"/>
              <a:t>labels</a:t>
            </a:r>
            <a:r>
              <a:rPr lang="tr-TR" sz="1400" dirty="0"/>
              <a:t>, </a:t>
            </a:r>
            <a:r>
              <a:rPr lang="tr-TR" sz="1400" dirty="0" err="1"/>
              <a:t>batch_size</a:t>
            </a:r>
            <a:r>
              <a:rPr lang="tr-TR" sz="1400" dirty="0"/>
              <a:t> = 16, </a:t>
            </a:r>
            <a:r>
              <a:rPr lang="tr-TR" sz="1400" dirty="0" err="1"/>
              <a:t>validation_split</a:t>
            </a:r>
            <a:r>
              <a:rPr lang="tr-TR" sz="1400" dirty="0"/>
              <a:t> = 0.2, </a:t>
            </a:r>
            <a:r>
              <a:rPr lang="tr-TR" sz="1400" dirty="0" err="1"/>
              <a:t>epochs</a:t>
            </a:r>
            <a:r>
              <a:rPr lang="tr-TR" sz="1400" dirty="0"/>
              <a:t> = 50)</a:t>
            </a:r>
          </a:p>
        </p:txBody>
      </p:sp>
    </p:spTree>
    <p:extLst>
      <p:ext uri="{BB962C8B-B14F-4D97-AF65-F5344CB8AC3E}">
        <p14:creationId xmlns:p14="http://schemas.microsoft.com/office/powerpoint/2010/main" val="1354378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134821-5D8B-4373-BA74-CFE9AB35A55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12" name="Picture 11">
            <a:extLst>
              <a:ext uri="{FF2B5EF4-FFF2-40B4-BE49-F238E27FC236}">
                <a16:creationId xmlns:a16="http://schemas.microsoft.com/office/drawing/2014/main" id="{5965195F-79F5-4911-907D-13CB3F5343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8A610DC7-FE1B-47B9-8452-CFC389786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2742ADC1-2286-40B7-A3C6-D6C3362FA0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878FBDC-78F2-4D49-8DB3-1A48CA9F7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DC9A0934-0C2C-4565-9290-A345B19BD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65A2A82B-A6D7-45C9-997C-19AD24E55B8B}"/>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tr-TR" sz="5400" dirty="0"/>
              <a:t>ANN </a:t>
            </a:r>
            <a:r>
              <a:rPr lang="tr-TR" sz="5400" dirty="0" err="1"/>
              <a:t>Summary</a:t>
            </a:r>
            <a:endParaRPr lang="en-US" sz="5400" dirty="0"/>
          </a:p>
        </p:txBody>
      </p:sp>
      <p:sp>
        <p:nvSpPr>
          <p:cNvPr id="22" name="Rectangle 21">
            <a:extLst>
              <a:ext uri="{FF2B5EF4-FFF2-40B4-BE49-F238E27FC236}">
                <a16:creationId xmlns:a16="http://schemas.microsoft.com/office/drawing/2014/main" id="{87BE56A7-2B14-4ABE-8DF3-40C07E64B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140D5101-D8FB-4102-A338-49651E97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6" name="Freeform 5">
            <a:extLst>
              <a:ext uri="{FF2B5EF4-FFF2-40B4-BE49-F238E27FC236}">
                <a16:creationId xmlns:a16="http://schemas.microsoft.com/office/drawing/2014/main" id="{73E26159-C029-4449-8912-A9B418CC3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 name="İçerik Yer Tutucusu 4">
            <a:extLst>
              <a:ext uri="{FF2B5EF4-FFF2-40B4-BE49-F238E27FC236}">
                <a16:creationId xmlns:a16="http://schemas.microsoft.com/office/drawing/2014/main" id="{8EBAC8BA-3A40-47ED-9C6B-9073207CFE14}"/>
              </a:ext>
            </a:extLst>
          </p:cNvPr>
          <p:cNvPicPr>
            <a:picLocks noGrp="1" noChangeAspect="1"/>
          </p:cNvPicPr>
          <p:nvPr>
            <p:ph idx="1"/>
          </p:nvPr>
        </p:nvPicPr>
        <p:blipFill>
          <a:blip r:embed="rId7"/>
          <a:stretch>
            <a:fillRect/>
          </a:stretch>
        </p:blipFill>
        <p:spPr>
          <a:xfrm>
            <a:off x="643854" y="1016518"/>
            <a:ext cx="6270662" cy="4824498"/>
          </a:xfrm>
          <a:prstGeom prst="rect">
            <a:avLst/>
          </a:prstGeom>
          <a:effectLst/>
        </p:spPr>
      </p:pic>
    </p:spTree>
    <p:extLst>
      <p:ext uri="{BB962C8B-B14F-4D97-AF65-F5344CB8AC3E}">
        <p14:creationId xmlns:p14="http://schemas.microsoft.com/office/powerpoint/2010/main" val="2978359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134821-5D8B-4373-BA74-CFE9AB35A55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12" name="Picture 11">
            <a:extLst>
              <a:ext uri="{FF2B5EF4-FFF2-40B4-BE49-F238E27FC236}">
                <a16:creationId xmlns:a16="http://schemas.microsoft.com/office/drawing/2014/main" id="{5965195F-79F5-4911-907D-13CB3F5343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8A610DC7-FE1B-47B9-8452-CFC389786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2742ADC1-2286-40B7-A3C6-D6C3362FA0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878FBDC-78F2-4D49-8DB3-1A48CA9F7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DC9A0934-0C2C-4565-9290-A345B19BD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AD8EDDDB-A73D-479D-A82E-B36A33ADA8C9}"/>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tr-TR" sz="5400" dirty="0"/>
              <a:t>ANN </a:t>
            </a:r>
            <a:r>
              <a:rPr lang="tr-TR" sz="5400" dirty="0" err="1"/>
              <a:t>Results</a:t>
            </a:r>
            <a:endParaRPr lang="en-US" sz="5400" dirty="0"/>
          </a:p>
        </p:txBody>
      </p:sp>
      <p:sp>
        <p:nvSpPr>
          <p:cNvPr id="22" name="Rectangle 21">
            <a:extLst>
              <a:ext uri="{FF2B5EF4-FFF2-40B4-BE49-F238E27FC236}">
                <a16:creationId xmlns:a16="http://schemas.microsoft.com/office/drawing/2014/main" id="{87BE56A7-2B14-4ABE-8DF3-40C07E64B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140D5101-D8FB-4102-A338-49651E97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6" name="Freeform 5">
            <a:extLst>
              <a:ext uri="{FF2B5EF4-FFF2-40B4-BE49-F238E27FC236}">
                <a16:creationId xmlns:a16="http://schemas.microsoft.com/office/drawing/2014/main" id="{73E26159-C029-4449-8912-A9B418CC3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 name="Resim 4">
            <a:extLst>
              <a:ext uri="{FF2B5EF4-FFF2-40B4-BE49-F238E27FC236}">
                <a16:creationId xmlns:a16="http://schemas.microsoft.com/office/drawing/2014/main" id="{163854FD-945C-4B52-81CD-8CBC56F13E5A}"/>
              </a:ext>
            </a:extLst>
          </p:cNvPr>
          <p:cNvPicPr>
            <a:picLocks noChangeAspect="1"/>
          </p:cNvPicPr>
          <p:nvPr/>
        </p:nvPicPr>
        <p:blipFill>
          <a:blip r:embed="rId7"/>
          <a:stretch>
            <a:fillRect/>
          </a:stretch>
        </p:blipFill>
        <p:spPr>
          <a:xfrm>
            <a:off x="224011" y="570703"/>
            <a:ext cx="7239670" cy="5592645"/>
          </a:xfrm>
          <a:prstGeom prst="rect">
            <a:avLst/>
          </a:prstGeom>
          <a:effectLst/>
        </p:spPr>
      </p:pic>
    </p:spTree>
    <p:extLst>
      <p:ext uri="{BB962C8B-B14F-4D97-AF65-F5344CB8AC3E}">
        <p14:creationId xmlns:p14="http://schemas.microsoft.com/office/powerpoint/2010/main" val="2896321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C9134821-5D8B-4373-BA74-CFE9AB35A55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3" name="Picture 72">
            <a:extLst>
              <a:ext uri="{FF2B5EF4-FFF2-40B4-BE49-F238E27FC236}">
                <a16:creationId xmlns:a16="http://schemas.microsoft.com/office/drawing/2014/main" id="{5965195F-79F5-4911-907D-13CB3F5343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75" name="Oval 74">
            <a:extLst>
              <a:ext uri="{FF2B5EF4-FFF2-40B4-BE49-F238E27FC236}">
                <a16:creationId xmlns:a16="http://schemas.microsoft.com/office/drawing/2014/main" id="{8A610DC7-FE1B-47B9-8452-CFC389786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2742ADC1-2286-40B7-A3C6-D6C3362FA0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79" name="Picture 78">
            <a:extLst>
              <a:ext uri="{FF2B5EF4-FFF2-40B4-BE49-F238E27FC236}">
                <a16:creationId xmlns:a16="http://schemas.microsoft.com/office/drawing/2014/main" id="{C878FBDC-78F2-4D49-8DB3-1A48CA9F7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81" name="Rectangle 80">
            <a:extLst>
              <a:ext uri="{FF2B5EF4-FFF2-40B4-BE49-F238E27FC236}">
                <a16:creationId xmlns:a16="http://schemas.microsoft.com/office/drawing/2014/main" id="{DC9A0934-0C2C-4565-9290-A345B19BD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1FDB3533-6C4B-4A71-8F2B-C00A4E6EB759}"/>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a:t>Anatomy of the Brain</a:t>
            </a:r>
            <a:endParaRPr lang="en-US" sz="5400" dirty="0"/>
          </a:p>
        </p:txBody>
      </p:sp>
      <p:sp>
        <p:nvSpPr>
          <p:cNvPr id="83" name="Rectangle 82">
            <a:extLst>
              <a:ext uri="{FF2B5EF4-FFF2-40B4-BE49-F238E27FC236}">
                <a16:creationId xmlns:a16="http://schemas.microsoft.com/office/drawing/2014/main" id="{87BE56A7-2B14-4ABE-8DF3-40C07E64B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36">
            <a:extLst>
              <a:ext uri="{FF2B5EF4-FFF2-40B4-BE49-F238E27FC236}">
                <a16:creationId xmlns:a16="http://schemas.microsoft.com/office/drawing/2014/main" id="{140D5101-D8FB-4102-A338-49651E97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87" name="Freeform 5">
            <a:extLst>
              <a:ext uri="{FF2B5EF4-FFF2-40B4-BE49-F238E27FC236}">
                <a16:creationId xmlns:a16="http://schemas.microsoft.com/office/drawing/2014/main" id="{73E26159-C029-4449-8912-A9B418CC3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3074" name="Picture 2" descr="İnsan beyin vektör illüstrasyonu. Etiketli anatomik eğitim parçaları şeması - Royalty-free Lop Vector Art">
            <a:extLst>
              <a:ext uri="{FF2B5EF4-FFF2-40B4-BE49-F238E27FC236}">
                <a16:creationId xmlns:a16="http://schemas.microsoft.com/office/drawing/2014/main" id="{B6B0A0B4-6F5F-4DE7-90B9-8B27AE9AE9A6}"/>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tretch>
            <a:fillRect/>
          </a:stretch>
        </p:blipFill>
        <p:spPr bwMode="auto">
          <a:xfrm>
            <a:off x="643854" y="669676"/>
            <a:ext cx="6270662" cy="551818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88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49B9555-12E8-4D09-885F-B82FF181E6D6}"/>
              </a:ext>
            </a:extLst>
          </p:cNvPr>
          <p:cNvSpPr>
            <a:spLocks noGrp="1"/>
          </p:cNvSpPr>
          <p:nvPr>
            <p:ph type="title"/>
          </p:nvPr>
        </p:nvSpPr>
        <p:spPr/>
        <p:txBody>
          <a:bodyPr/>
          <a:lstStyle/>
          <a:p>
            <a:r>
              <a:rPr lang="tr-TR" dirty="0"/>
              <a:t>CNN </a:t>
            </a:r>
          </a:p>
        </p:txBody>
      </p:sp>
      <p:sp>
        <p:nvSpPr>
          <p:cNvPr id="5" name="Metin kutusu 4">
            <a:extLst>
              <a:ext uri="{FF2B5EF4-FFF2-40B4-BE49-F238E27FC236}">
                <a16:creationId xmlns:a16="http://schemas.microsoft.com/office/drawing/2014/main" id="{035B59FA-E2E9-4D6F-90A5-43C58DBA0500}"/>
              </a:ext>
            </a:extLst>
          </p:cNvPr>
          <p:cNvSpPr txBox="1"/>
          <p:nvPr/>
        </p:nvSpPr>
        <p:spPr>
          <a:xfrm>
            <a:off x="3985659" y="829817"/>
            <a:ext cx="6510063" cy="646331"/>
          </a:xfrm>
          <a:prstGeom prst="rect">
            <a:avLst/>
          </a:prstGeom>
          <a:noFill/>
        </p:spPr>
        <p:txBody>
          <a:bodyPr wrap="square">
            <a:spAutoFit/>
          </a:bodyPr>
          <a:lstStyle/>
          <a:p>
            <a:r>
              <a:rPr lang="tr-TR" sz="1200" dirty="0" err="1"/>
              <a:t>from</a:t>
            </a:r>
            <a:r>
              <a:rPr lang="tr-TR" sz="1200" dirty="0"/>
              <a:t> </a:t>
            </a:r>
            <a:r>
              <a:rPr lang="tr-TR" sz="1200" dirty="0" err="1"/>
              <a:t>sklearn.model_selection</a:t>
            </a:r>
            <a:r>
              <a:rPr lang="tr-TR" sz="1200" dirty="0"/>
              <a:t> </a:t>
            </a:r>
            <a:r>
              <a:rPr lang="tr-TR" sz="1200" dirty="0" err="1"/>
              <a:t>import</a:t>
            </a:r>
            <a:r>
              <a:rPr lang="tr-TR" sz="1200" dirty="0"/>
              <a:t> </a:t>
            </a:r>
            <a:r>
              <a:rPr lang="tr-TR" sz="1200" dirty="0" err="1"/>
              <a:t>train_test_split</a:t>
            </a:r>
            <a:endParaRPr lang="tr-TR" sz="1200" dirty="0"/>
          </a:p>
          <a:p>
            <a:endParaRPr lang="tr-TR" sz="1200" dirty="0"/>
          </a:p>
          <a:p>
            <a:r>
              <a:rPr lang="tr-TR" sz="1200" dirty="0" err="1"/>
              <a:t>x_train</a:t>
            </a:r>
            <a:r>
              <a:rPr lang="tr-TR" sz="1200" dirty="0"/>
              <a:t>, </a:t>
            </a:r>
            <a:r>
              <a:rPr lang="tr-TR" sz="1200" dirty="0" err="1"/>
              <a:t>x_test</a:t>
            </a:r>
            <a:r>
              <a:rPr lang="tr-TR" sz="1200" dirty="0"/>
              <a:t>, </a:t>
            </a:r>
            <a:r>
              <a:rPr lang="tr-TR" sz="1200" dirty="0" err="1"/>
              <a:t>y_train</a:t>
            </a:r>
            <a:r>
              <a:rPr lang="tr-TR" sz="1200" dirty="0"/>
              <a:t>, </a:t>
            </a:r>
            <a:r>
              <a:rPr lang="tr-TR" sz="1200" dirty="0" err="1"/>
              <a:t>y_test</a:t>
            </a:r>
            <a:r>
              <a:rPr lang="tr-TR" sz="1200" dirty="0"/>
              <a:t> = </a:t>
            </a:r>
            <a:r>
              <a:rPr lang="tr-TR" sz="1200" dirty="0" err="1"/>
              <a:t>train_test_split</a:t>
            </a:r>
            <a:r>
              <a:rPr lang="tr-TR" sz="1200" dirty="0"/>
              <a:t>(</a:t>
            </a:r>
            <a:r>
              <a:rPr lang="tr-TR" sz="1200" dirty="0" err="1"/>
              <a:t>data_all</a:t>
            </a:r>
            <a:r>
              <a:rPr lang="tr-TR" sz="1200" dirty="0"/>
              <a:t>, </a:t>
            </a:r>
            <a:r>
              <a:rPr lang="tr-TR" sz="1200" dirty="0" err="1"/>
              <a:t>labels</a:t>
            </a:r>
            <a:r>
              <a:rPr lang="tr-TR" sz="1200" dirty="0"/>
              <a:t>, </a:t>
            </a:r>
            <a:r>
              <a:rPr lang="tr-TR" sz="1200" dirty="0" err="1"/>
              <a:t>test_size</a:t>
            </a:r>
            <a:r>
              <a:rPr lang="tr-TR" sz="1200" dirty="0"/>
              <a:t> = 0.2)</a:t>
            </a:r>
          </a:p>
        </p:txBody>
      </p:sp>
      <p:sp>
        <p:nvSpPr>
          <p:cNvPr id="7" name="Metin kutusu 6">
            <a:extLst>
              <a:ext uri="{FF2B5EF4-FFF2-40B4-BE49-F238E27FC236}">
                <a16:creationId xmlns:a16="http://schemas.microsoft.com/office/drawing/2014/main" id="{709911EA-BF5D-4A2F-9381-A302B46ABD0F}"/>
              </a:ext>
            </a:extLst>
          </p:cNvPr>
          <p:cNvSpPr txBox="1"/>
          <p:nvPr/>
        </p:nvSpPr>
        <p:spPr>
          <a:xfrm>
            <a:off x="646111" y="1411115"/>
            <a:ext cx="12757522" cy="5262979"/>
          </a:xfrm>
          <a:prstGeom prst="rect">
            <a:avLst/>
          </a:prstGeom>
          <a:noFill/>
        </p:spPr>
        <p:txBody>
          <a:bodyPr wrap="square">
            <a:spAutoFit/>
          </a:bodyPr>
          <a:lstStyle/>
          <a:p>
            <a:r>
              <a:rPr lang="tr-TR" sz="1200" dirty="0" err="1"/>
              <a:t>model_cnn</a:t>
            </a:r>
            <a:r>
              <a:rPr lang="tr-TR" sz="1200" dirty="0"/>
              <a:t> = </a:t>
            </a:r>
            <a:r>
              <a:rPr lang="tr-TR" sz="1200" dirty="0" err="1"/>
              <a:t>Sequential</a:t>
            </a:r>
            <a:r>
              <a:rPr lang="tr-TR" sz="1200" dirty="0"/>
              <a:t>()</a:t>
            </a:r>
          </a:p>
          <a:p>
            <a:endParaRPr lang="tr-TR" sz="1200" dirty="0"/>
          </a:p>
          <a:p>
            <a:r>
              <a:rPr lang="tr-TR" sz="1200" dirty="0" err="1"/>
              <a:t>model_cnn.add</a:t>
            </a:r>
            <a:r>
              <a:rPr lang="tr-TR" sz="1200" dirty="0"/>
              <a:t>(tf.keras.layers.Conv1D(</a:t>
            </a:r>
            <a:r>
              <a:rPr lang="tr-TR" sz="1200" dirty="0" err="1"/>
              <a:t>filters</a:t>
            </a:r>
            <a:r>
              <a:rPr lang="tr-TR" sz="1200" dirty="0"/>
              <a:t> = 16, </a:t>
            </a:r>
            <a:r>
              <a:rPr lang="tr-TR" sz="1200" dirty="0" err="1"/>
              <a:t>input_shape</a:t>
            </a:r>
            <a:r>
              <a:rPr lang="tr-TR" sz="1200" dirty="0"/>
              <a:t> = (13000, 13), </a:t>
            </a:r>
            <a:r>
              <a:rPr lang="tr-TR" sz="1200" dirty="0" err="1"/>
              <a:t>kernel_size</a:t>
            </a:r>
            <a:r>
              <a:rPr lang="tr-TR" sz="1200" dirty="0"/>
              <a:t> = 20, </a:t>
            </a:r>
            <a:r>
              <a:rPr lang="tr-TR" sz="1200" dirty="0" err="1"/>
              <a:t>activation</a:t>
            </a:r>
            <a:r>
              <a:rPr lang="tr-TR" sz="1200" dirty="0"/>
              <a:t> = "</a:t>
            </a:r>
            <a:r>
              <a:rPr lang="tr-TR" sz="1200" dirty="0" err="1"/>
              <a:t>relu</a:t>
            </a:r>
            <a:r>
              <a:rPr lang="tr-TR" sz="1200" dirty="0"/>
              <a:t>"))</a:t>
            </a:r>
          </a:p>
          <a:p>
            <a:r>
              <a:rPr lang="tr-TR" sz="1200" dirty="0" err="1"/>
              <a:t>model_cnn.add</a:t>
            </a:r>
            <a:r>
              <a:rPr lang="tr-TR" sz="1200" dirty="0"/>
              <a:t>(</a:t>
            </a:r>
            <a:r>
              <a:rPr lang="tr-TR" sz="1200" dirty="0" err="1"/>
              <a:t>tf.keras.layers.BatchNormalization</a:t>
            </a:r>
            <a:r>
              <a:rPr lang="tr-TR" sz="1200" dirty="0"/>
              <a:t>())</a:t>
            </a:r>
          </a:p>
          <a:p>
            <a:r>
              <a:rPr lang="tr-TR" sz="1200" dirty="0" err="1"/>
              <a:t>model_cnn.add</a:t>
            </a:r>
            <a:r>
              <a:rPr lang="tr-TR" sz="1200" dirty="0"/>
              <a:t>(tf.keras.layers.MaxPooling1D(</a:t>
            </a:r>
            <a:r>
              <a:rPr lang="tr-TR" sz="1200" dirty="0" err="1"/>
              <a:t>pool_size</a:t>
            </a:r>
            <a:r>
              <a:rPr lang="tr-TR" sz="1200" dirty="0"/>
              <a:t> = 2))</a:t>
            </a:r>
          </a:p>
          <a:p>
            <a:r>
              <a:rPr lang="tr-TR" sz="1200" dirty="0" err="1"/>
              <a:t>model_cnn.add</a:t>
            </a:r>
            <a:r>
              <a:rPr lang="tr-TR" sz="1200" dirty="0"/>
              <a:t>(</a:t>
            </a:r>
            <a:r>
              <a:rPr lang="tr-TR" sz="1200" dirty="0" err="1"/>
              <a:t>tf.keras.layers.Dropout</a:t>
            </a:r>
            <a:r>
              <a:rPr lang="tr-TR" sz="1200" dirty="0"/>
              <a:t>(0.2))</a:t>
            </a:r>
          </a:p>
          <a:p>
            <a:endParaRPr lang="tr-TR" sz="1200" dirty="0"/>
          </a:p>
          <a:p>
            <a:r>
              <a:rPr lang="tr-TR" sz="1200" dirty="0" err="1"/>
              <a:t>model_cnn.add</a:t>
            </a:r>
            <a:r>
              <a:rPr lang="tr-TR" sz="1200" dirty="0"/>
              <a:t>(tf.keras.layers.Conv1D(</a:t>
            </a:r>
            <a:r>
              <a:rPr lang="tr-TR" sz="1200" dirty="0" err="1"/>
              <a:t>filters</a:t>
            </a:r>
            <a:r>
              <a:rPr lang="tr-TR" sz="1200" dirty="0"/>
              <a:t> = 32, </a:t>
            </a:r>
            <a:r>
              <a:rPr lang="tr-TR" sz="1200" dirty="0" err="1"/>
              <a:t>kernel_size</a:t>
            </a:r>
            <a:r>
              <a:rPr lang="tr-TR" sz="1200" dirty="0"/>
              <a:t> = 20, </a:t>
            </a:r>
            <a:r>
              <a:rPr lang="tr-TR" sz="1200" dirty="0" err="1"/>
              <a:t>activation</a:t>
            </a:r>
            <a:r>
              <a:rPr lang="tr-TR" sz="1200" dirty="0"/>
              <a:t> = "</a:t>
            </a:r>
            <a:r>
              <a:rPr lang="tr-TR" sz="1200" dirty="0" err="1"/>
              <a:t>relu</a:t>
            </a:r>
            <a:r>
              <a:rPr lang="tr-TR" sz="1200" dirty="0"/>
              <a:t>"))</a:t>
            </a:r>
          </a:p>
          <a:p>
            <a:r>
              <a:rPr lang="tr-TR" sz="1200" dirty="0" err="1"/>
              <a:t>model_cnn.add</a:t>
            </a:r>
            <a:r>
              <a:rPr lang="tr-TR" sz="1200" dirty="0"/>
              <a:t>(</a:t>
            </a:r>
            <a:r>
              <a:rPr lang="tr-TR" sz="1200" dirty="0" err="1"/>
              <a:t>tf.keras.layers.BatchNormalization</a:t>
            </a:r>
            <a:r>
              <a:rPr lang="tr-TR" sz="1200" dirty="0"/>
              <a:t>())</a:t>
            </a:r>
          </a:p>
          <a:p>
            <a:r>
              <a:rPr lang="tr-TR" sz="1200" dirty="0" err="1"/>
              <a:t>model_cnn.add</a:t>
            </a:r>
            <a:r>
              <a:rPr lang="tr-TR" sz="1200" dirty="0"/>
              <a:t>(tf.keras.layers.MaxPooling1D(</a:t>
            </a:r>
            <a:r>
              <a:rPr lang="tr-TR" sz="1200" dirty="0" err="1"/>
              <a:t>pool_size</a:t>
            </a:r>
            <a:r>
              <a:rPr lang="tr-TR" sz="1200" dirty="0"/>
              <a:t> = 2))</a:t>
            </a:r>
          </a:p>
          <a:p>
            <a:r>
              <a:rPr lang="tr-TR" sz="1200" dirty="0" err="1"/>
              <a:t>model_cnn.add</a:t>
            </a:r>
            <a:r>
              <a:rPr lang="tr-TR" sz="1200" dirty="0"/>
              <a:t>(</a:t>
            </a:r>
            <a:r>
              <a:rPr lang="tr-TR" sz="1200" dirty="0" err="1"/>
              <a:t>tf.keras.layers.Dropout</a:t>
            </a:r>
            <a:r>
              <a:rPr lang="tr-TR" sz="1200" dirty="0"/>
              <a:t>(0.2))</a:t>
            </a:r>
          </a:p>
          <a:p>
            <a:endParaRPr lang="tr-TR" sz="1200" dirty="0"/>
          </a:p>
          <a:p>
            <a:r>
              <a:rPr lang="tr-TR" sz="1200" dirty="0" err="1"/>
              <a:t>model_cnn.add</a:t>
            </a:r>
            <a:r>
              <a:rPr lang="tr-TR" sz="1200" dirty="0"/>
              <a:t>(tf.keras.layers.Conv1D(</a:t>
            </a:r>
            <a:r>
              <a:rPr lang="tr-TR" sz="1200" dirty="0" err="1"/>
              <a:t>filters</a:t>
            </a:r>
            <a:r>
              <a:rPr lang="tr-TR" sz="1200" dirty="0"/>
              <a:t> = 64, </a:t>
            </a:r>
            <a:r>
              <a:rPr lang="tr-TR" sz="1200" dirty="0" err="1"/>
              <a:t>kernel_size</a:t>
            </a:r>
            <a:r>
              <a:rPr lang="tr-TR" sz="1200" dirty="0"/>
              <a:t> = 20, </a:t>
            </a:r>
            <a:r>
              <a:rPr lang="tr-TR" sz="1200" dirty="0" err="1"/>
              <a:t>activation</a:t>
            </a:r>
            <a:r>
              <a:rPr lang="tr-TR" sz="1200" dirty="0"/>
              <a:t> = "</a:t>
            </a:r>
            <a:r>
              <a:rPr lang="tr-TR" sz="1200" dirty="0" err="1"/>
              <a:t>relu</a:t>
            </a:r>
            <a:r>
              <a:rPr lang="tr-TR" sz="1200" dirty="0"/>
              <a:t>"))</a:t>
            </a:r>
          </a:p>
          <a:p>
            <a:r>
              <a:rPr lang="tr-TR" sz="1200" dirty="0" err="1"/>
              <a:t>model_cnn.add</a:t>
            </a:r>
            <a:r>
              <a:rPr lang="tr-TR" sz="1200" dirty="0"/>
              <a:t>(</a:t>
            </a:r>
            <a:r>
              <a:rPr lang="tr-TR" sz="1200" dirty="0" err="1"/>
              <a:t>tf.keras.layers.BatchNormalization</a:t>
            </a:r>
            <a:r>
              <a:rPr lang="tr-TR" sz="1200" dirty="0"/>
              <a:t>())</a:t>
            </a:r>
          </a:p>
          <a:p>
            <a:r>
              <a:rPr lang="tr-TR" sz="1200" dirty="0" err="1"/>
              <a:t>model_cnn.add</a:t>
            </a:r>
            <a:r>
              <a:rPr lang="tr-TR" sz="1200" dirty="0"/>
              <a:t>(</a:t>
            </a:r>
            <a:r>
              <a:rPr lang="tr-TR" sz="1200" dirty="0" err="1"/>
              <a:t>tf.keras.layers.Dropout</a:t>
            </a:r>
            <a:r>
              <a:rPr lang="tr-TR" sz="1200" dirty="0"/>
              <a:t>(0.2))</a:t>
            </a:r>
          </a:p>
          <a:p>
            <a:endParaRPr lang="tr-TR" sz="1200" dirty="0"/>
          </a:p>
          <a:p>
            <a:r>
              <a:rPr lang="tr-TR" sz="1200" dirty="0" err="1"/>
              <a:t>model_cnn.add</a:t>
            </a:r>
            <a:r>
              <a:rPr lang="tr-TR" sz="1200" dirty="0"/>
              <a:t>(</a:t>
            </a:r>
            <a:r>
              <a:rPr lang="tr-TR" sz="1200" dirty="0" err="1"/>
              <a:t>tf.keras.layers.Flatten</a:t>
            </a:r>
            <a:r>
              <a:rPr lang="tr-TR" sz="1200" dirty="0"/>
              <a:t>())</a:t>
            </a:r>
          </a:p>
          <a:p>
            <a:r>
              <a:rPr lang="tr-TR" sz="1200" dirty="0" err="1"/>
              <a:t>model_cnn.add</a:t>
            </a:r>
            <a:r>
              <a:rPr lang="tr-TR" sz="1200" dirty="0"/>
              <a:t>(</a:t>
            </a:r>
            <a:r>
              <a:rPr lang="tr-TR" sz="1200" dirty="0" err="1"/>
              <a:t>tf.keras.layers.Dense</a:t>
            </a:r>
            <a:r>
              <a:rPr lang="tr-TR" sz="1200" dirty="0"/>
              <a:t>(10, </a:t>
            </a:r>
            <a:r>
              <a:rPr lang="tr-TR" sz="1200" dirty="0" err="1"/>
              <a:t>activation</a:t>
            </a:r>
            <a:r>
              <a:rPr lang="tr-TR" sz="1200" dirty="0"/>
              <a:t> = "</a:t>
            </a:r>
            <a:r>
              <a:rPr lang="tr-TR" sz="1200" dirty="0" err="1"/>
              <a:t>relu</a:t>
            </a:r>
            <a:r>
              <a:rPr lang="tr-TR" sz="1200" dirty="0"/>
              <a:t>"))</a:t>
            </a:r>
          </a:p>
          <a:p>
            <a:r>
              <a:rPr lang="tr-TR" sz="1200" dirty="0" err="1"/>
              <a:t>model_cnn.add</a:t>
            </a:r>
            <a:r>
              <a:rPr lang="tr-TR" sz="1200" dirty="0"/>
              <a:t>(</a:t>
            </a:r>
            <a:r>
              <a:rPr lang="tr-TR" sz="1200" dirty="0" err="1"/>
              <a:t>tf.keras.layers.BatchNormalization</a:t>
            </a:r>
            <a:r>
              <a:rPr lang="tr-TR" sz="1200" dirty="0"/>
              <a:t>())</a:t>
            </a:r>
          </a:p>
          <a:p>
            <a:r>
              <a:rPr lang="tr-TR" sz="1200" dirty="0" err="1"/>
              <a:t>model_cnn.add</a:t>
            </a:r>
            <a:r>
              <a:rPr lang="tr-TR" sz="1200" dirty="0"/>
              <a:t>(</a:t>
            </a:r>
            <a:r>
              <a:rPr lang="tr-TR" sz="1200" dirty="0" err="1"/>
              <a:t>tf.keras.layers.Dropout</a:t>
            </a:r>
            <a:r>
              <a:rPr lang="tr-TR" sz="1200" dirty="0"/>
              <a:t>(0.2))</a:t>
            </a:r>
          </a:p>
          <a:p>
            <a:r>
              <a:rPr lang="tr-TR" sz="1200" dirty="0" err="1"/>
              <a:t>model_cnn.add</a:t>
            </a:r>
            <a:r>
              <a:rPr lang="tr-TR" sz="1200" dirty="0"/>
              <a:t>(</a:t>
            </a:r>
            <a:r>
              <a:rPr lang="tr-TR" sz="1200" dirty="0" err="1"/>
              <a:t>tf.keras.layers.Dense</a:t>
            </a:r>
            <a:r>
              <a:rPr lang="tr-TR" sz="1200" dirty="0"/>
              <a:t>(2, </a:t>
            </a:r>
            <a:r>
              <a:rPr lang="tr-TR" sz="1200" dirty="0" err="1"/>
              <a:t>activation</a:t>
            </a:r>
            <a:r>
              <a:rPr lang="tr-TR" sz="1200" dirty="0"/>
              <a:t> = "</a:t>
            </a:r>
            <a:r>
              <a:rPr lang="tr-TR" sz="1200" dirty="0" err="1"/>
              <a:t>softmax</a:t>
            </a:r>
            <a:r>
              <a:rPr lang="tr-TR" sz="1200" dirty="0"/>
              <a:t>"))</a:t>
            </a:r>
          </a:p>
          <a:p>
            <a:endParaRPr lang="tr-TR" sz="1200" dirty="0"/>
          </a:p>
          <a:p>
            <a:endParaRPr lang="tr-TR" sz="1200" dirty="0"/>
          </a:p>
          <a:p>
            <a:r>
              <a:rPr lang="tr-TR" sz="1200" dirty="0" err="1"/>
              <a:t>callback</a:t>
            </a:r>
            <a:r>
              <a:rPr lang="tr-TR" sz="1200" dirty="0"/>
              <a:t> = </a:t>
            </a:r>
            <a:r>
              <a:rPr lang="tr-TR" sz="1200" dirty="0" err="1"/>
              <a:t>tf.keras.callbacks.EarlyStopping</a:t>
            </a:r>
            <a:r>
              <a:rPr lang="tr-TR" sz="1200" dirty="0"/>
              <a:t>(</a:t>
            </a:r>
            <a:r>
              <a:rPr lang="tr-TR" sz="1200" dirty="0" err="1"/>
              <a:t>monitor</a:t>
            </a:r>
            <a:r>
              <a:rPr lang="tr-TR" sz="1200" dirty="0"/>
              <a:t> = "</a:t>
            </a:r>
            <a:r>
              <a:rPr lang="tr-TR" sz="1200" dirty="0" err="1"/>
              <a:t>val_loss</a:t>
            </a:r>
            <a:r>
              <a:rPr lang="tr-TR" sz="1200" dirty="0"/>
              <a:t>", </a:t>
            </a:r>
            <a:r>
              <a:rPr lang="tr-TR" sz="1200" dirty="0" err="1"/>
              <a:t>patience</a:t>
            </a:r>
            <a:r>
              <a:rPr lang="tr-TR" sz="1200" dirty="0"/>
              <a:t> = 20, </a:t>
            </a:r>
            <a:r>
              <a:rPr lang="tr-TR" sz="1200" dirty="0" err="1"/>
              <a:t>restore_best_weights</a:t>
            </a:r>
            <a:r>
              <a:rPr lang="tr-TR" sz="1200" dirty="0"/>
              <a:t> = True)</a:t>
            </a:r>
          </a:p>
          <a:p>
            <a:r>
              <a:rPr lang="tr-TR" sz="1200" dirty="0" err="1"/>
              <a:t>optimizer</a:t>
            </a:r>
            <a:r>
              <a:rPr lang="tr-TR" sz="1200" dirty="0"/>
              <a:t> = </a:t>
            </a:r>
            <a:r>
              <a:rPr lang="tr-TR" sz="1200" dirty="0" err="1"/>
              <a:t>keras.optimizers.Adam</a:t>
            </a:r>
            <a:r>
              <a:rPr lang="tr-TR" sz="1200" dirty="0"/>
              <a:t>(</a:t>
            </a:r>
            <a:r>
              <a:rPr lang="tr-TR" sz="1200" dirty="0" err="1"/>
              <a:t>learning_rate</a:t>
            </a:r>
            <a:r>
              <a:rPr lang="tr-TR" sz="1200" dirty="0"/>
              <a:t> = 1e-4)</a:t>
            </a:r>
          </a:p>
          <a:p>
            <a:r>
              <a:rPr lang="tr-TR" sz="1200" dirty="0" err="1"/>
              <a:t>model_cnn.compile</a:t>
            </a:r>
            <a:r>
              <a:rPr lang="tr-TR" sz="1200" dirty="0"/>
              <a:t>(</a:t>
            </a:r>
            <a:r>
              <a:rPr lang="tr-TR" sz="1200" dirty="0" err="1"/>
              <a:t>optimizer</a:t>
            </a:r>
            <a:r>
              <a:rPr lang="tr-TR" sz="1200" dirty="0"/>
              <a:t> = </a:t>
            </a:r>
            <a:r>
              <a:rPr lang="tr-TR" sz="1200" dirty="0" err="1"/>
              <a:t>optimizer</a:t>
            </a:r>
            <a:r>
              <a:rPr lang="tr-TR" sz="1200" dirty="0"/>
              <a:t>, </a:t>
            </a:r>
            <a:r>
              <a:rPr lang="tr-TR" sz="1200" dirty="0" err="1"/>
              <a:t>loss</a:t>
            </a:r>
            <a:r>
              <a:rPr lang="tr-TR" sz="1200" dirty="0"/>
              <a:t> = "</a:t>
            </a:r>
            <a:r>
              <a:rPr lang="tr-TR" sz="1200" dirty="0" err="1"/>
              <a:t>sparse_categorical_crossentropy</a:t>
            </a:r>
            <a:r>
              <a:rPr lang="tr-TR" sz="1200" dirty="0"/>
              <a:t>", </a:t>
            </a:r>
            <a:r>
              <a:rPr lang="tr-TR" sz="1200" dirty="0" err="1"/>
              <a:t>metrics</a:t>
            </a:r>
            <a:r>
              <a:rPr lang="tr-TR" sz="1200" dirty="0"/>
              <a:t> = ["</a:t>
            </a:r>
            <a:r>
              <a:rPr lang="tr-TR" sz="1200" dirty="0" err="1"/>
              <a:t>accuracy</a:t>
            </a:r>
            <a:r>
              <a:rPr lang="tr-TR" sz="1200" dirty="0"/>
              <a:t>"])</a:t>
            </a:r>
          </a:p>
          <a:p>
            <a:endParaRPr lang="tr-TR" sz="1200" dirty="0"/>
          </a:p>
          <a:p>
            <a:r>
              <a:rPr lang="tr-TR" sz="1200" dirty="0" err="1"/>
              <a:t>model_cnn_history</a:t>
            </a:r>
            <a:r>
              <a:rPr lang="tr-TR" sz="1200" dirty="0"/>
              <a:t> = </a:t>
            </a:r>
            <a:r>
              <a:rPr lang="tr-TR" sz="1200" dirty="0" err="1"/>
              <a:t>model_cnn.fit</a:t>
            </a:r>
            <a:r>
              <a:rPr lang="tr-TR" sz="1200" dirty="0"/>
              <a:t>(</a:t>
            </a:r>
            <a:r>
              <a:rPr lang="tr-TR" sz="1200" dirty="0" err="1"/>
              <a:t>x_train</a:t>
            </a:r>
            <a:r>
              <a:rPr lang="tr-TR" sz="1200" dirty="0"/>
              <a:t>, </a:t>
            </a:r>
            <a:r>
              <a:rPr lang="tr-TR" sz="1200" dirty="0" err="1"/>
              <a:t>y_train</a:t>
            </a:r>
            <a:r>
              <a:rPr lang="tr-TR" sz="1200" dirty="0"/>
              <a:t>, </a:t>
            </a:r>
            <a:r>
              <a:rPr lang="tr-TR" sz="1200" dirty="0" err="1"/>
              <a:t>batch_size</a:t>
            </a:r>
            <a:r>
              <a:rPr lang="tr-TR" sz="1200" dirty="0"/>
              <a:t> = 4, </a:t>
            </a:r>
            <a:r>
              <a:rPr lang="tr-TR" sz="1200" dirty="0" err="1"/>
              <a:t>validation_data</a:t>
            </a:r>
            <a:r>
              <a:rPr lang="tr-TR" sz="1200" dirty="0"/>
              <a:t> = (</a:t>
            </a:r>
            <a:r>
              <a:rPr lang="tr-TR" sz="1200" dirty="0" err="1"/>
              <a:t>x_test</a:t>
            </a:r>
            <a:r>
              <a:rPr lang="tr-TR" sz="1200" dirty="0"/>
              <a:t>, </a:t>
            </a:r>
            <a:r>
              <a:rPr lang="tr-TR" sz="1200" dirty="0" err="1"/>
              <a:t>y_test</a:t>
            </a:r>
            <a:r>
              <a:rPr lang="tr-TR" sz="1200" dirty="0"/>
              <a:t>), </a:t>
            </a:r>
            <a:r>
              <a:rPr lang="tr-TR" sz="1200" dirty="0" err="1"/>
              <a:t>epochs</a:t>
            </a:r>
            <a:r>
              <a:rPr lang="tr-TR" sz="1200" dirty="0"/>
              <a:t> = 100, </a:t>
            </a:r>
            <a:r>
              <a:rPr lang="tr-TR" sz="1200" dirty="0" err="1"/>
              <a:t>callbacks</a:t>
            </a:r>
            <a:r>
              <a:rPr lang="tr-TR" sz="1200" dirty="0"/>
              <a:t> = [</a:t>
            </a:r>
            <a:r>
              <a:rPr lang="tr-TR" sz="1200" dirty="0" err="1"/>
              <a:t>callback</a:t>
            </a:r>
            <a:r>
              <a:rPr lang="tr-TR" sz="1200" dirty="0"/>
              <a:t>])</a:t>
            </a:r>
          </a:p>
        </p:txBody>
      </p:sp>
    </p:spTree>
    <p:extLst>
      <p:ext uri="{BB962C8B-B14F-4D97-AF65-F5344CB8AC3E}">
        <p14:creationId xmlns:p14="http://schemas.microsoft.com/office/powerpoint/2010/main" val="2232971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134821-5D8B-4373-BA74-CFE9AB35A55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12" name="Picture 11">
            <a:extLst>
              <a:ext uri="{FF2B5EF4-FFF2-40B4-BE49-F238E27FC236}">
                <a16:creationId xmlns:a16="http://schemas.microsoft.com/office/drawing/2014/main" id="{5965195F-79F5-4911-907D-13CB3F5343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8A610DC7-FE1B-47B9-8452-CFC389786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2742ADC1-2286-40B7-A3C6-D6C3362FA0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C878FBDC-78F2-4D49-8DB3-1A48CA9F7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0" name="Rectangle 19">
            <a:extLst>
              <a:ext uri="{FF2B5EF4-FFF2-40B4-BE49-F238E27FC236}">
                <a16:creationId xmlns:a16="http://schemas.microsoft.com/office/drawing/2014/main" id="{DC9A0934-0C2C-4565-9290-A345B19BD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CD95AB72-F811-407B-A9E5-64A31975A2BB}"/>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tr-TR" sz="5400" dirty="0"/>
              <a:t>CNN </a:t>
            </a:r>
            <a:r>
              <a:rPr lang="tr-TR" sz="5400" dirty="0" err="1"/>
              <a:t>Results</a:t>
            </a:r>
            <a:endParaRPr lang="en-US" sz="5400" dirty="0"/>
          </a:p>
        </p:txBody>
      </p:sp>
      <p:sp>
        <p:nvSpPr>
          <p:cNvPr id="22" name="Rectangle 21">
            <a:extLst>
              <a:ext uri="{FF2B5EF4-FFF2-40B4-BE49-F238E27FC236}">
                <a16:creationId xmlns:a16="http://schemas.microsoft.com/office/drawing/2014/main" id="{87BE56A7-2B14-4ABE-8DF3-40C07E64B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140D5101-D8FB-4102-A338-49651E97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6" name="Freeform 5">
            <a:extLst>
              <a:ext uri="{FF2B5EF4-FFF2-40B4-BE49-F238E27FC236}">
                <a16:creationId xmlns:a16="http://schemas.microsoft.com/office/drawing/2014/main" id="{73E26159-C029-4449-8912-A9B418CC3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5" name="Resim 4">
            <a:extLst>
              <a:ext uri="{FF2B5EF4-FFF2-40B4-BE49-F238E27FC236}">
                <a16:creationId xmlns:a16="http://schemas.microsoft.com/office/drawing/2014/main" id="{E886B4BB-7CA0-4DD4-8D71-1E5CDB8EEC5C}"/>
              </a:ext>
            </a:extLst>
          </p:cNvPr>
          <p:cNvPicPr>
            <a:picLocks noChangeAspect="1"/>
          </p:cNvPicPr>
          <p:nvPr/>
        </p:nvPicPr>
        <p:blipFill>
          <a:blip r:embed="rId7"/>
          <a:stretch>
            <a:fillRect/>
          </a:stretch>
        </p:blipFill>
        <p:spPr>
          <a:xfrm>
            <a:off x="11308" y="1366322"/>
            <a:ext cx="7452373" cy="3439556"/>
          </a:xfrm>
          <a:prstGeom prst="rect">
            <a:avLst/>
          </a:prstGeom>
          <a:effectLst/>
        </p:spPr>
      </p:pic>
    </p:spTree>
    <p:extLst>
      <p:ext uri="{BB962C8B-B14F-4D97-AF65-F5344CB8AC3E}">
        <p14:creationId xmlns:p14="http://schemas.microsoft.com/office/powerpoint/2010/main" val="3098578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134821-5D8B-4373-BA74-CFE9AB35A55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14" name="Picture 13">
            <a:extLst>
              <a:ext uri="{FF2B5EF4-FFF2-40B4-BE49-F238E27FC236}">
                <a16:creationId xmlns:a16="http://schemas.microsoft.com/office/drawing/2014/main" id="{5965195F-79F5-4911-907D-13CB3F5343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8A610DC7-FE1B-47B9-8452-CFC389786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 name="Picture 17">
            <a:extLst>
              <a:ext uri="{FF2B5EF4-FFF2-40B4-BE49-F238E27FC236}">
                <a16:creationId xmlns:a16="http://schemas.microsoft.com/office/drawing/2014/main" id="{2742ADC1-2286-40B7-A3C6-D6C3362FA0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C878FBDC-78F2-4D49-8DB3-1A48CA9F7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22" name="Rectangle 21">
            <a:extLst>
              <a:ext uri="{FF2B5EF4-FFF2-40B4-BE49-F238E27FC236}">
                <a16:creationId xmlns:a16="http://schemas.microsoft.com/office/drawing/2014/main" id="{DC9A0934-0C2C-4565-9290-A345B19BD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Başlık 1">
            <a:extLst>
              <a:ext uri="{FF2B5EF4-FFF2-40B4-BE49-F238E27FC236}">
                <a16:creationId xmlns:a16="http://schemas.microsoft.com/office/drawing/2014/main" id="{76AFCF31-E101-44C4-BC47-8441A941AD27}"/>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tr-TR" sz="5400" dirty="0"/>
              <a:t>CNN </a:t>
            </a:r>
            <a:r>
              <a:rPr lang="tr-TR" sz="5400" dirty="0" err="1"/>
              <a:t>Summary</a:t>
            </a:r>
            <a:endParaRPr lang="en-US" sz="5400" dirty="0"/>
          </a:p>
        </p:txBody>
      </p:sp>
      <p:sp>
        <p:nvSpPr>
          <p:cNvPr id="24" name="Rectangle 23">
            <a:extLst>
              <a:ext uri="{FF2B5EF4-FFF2-40B4-BE49-F238E27FC236}">
                <a16:creationId xmlns:a16="http://schemas.microsoft.com/office/drawing/2014/main" id="{87BE56A7-2B14-4ABE-8DF3-40C07E64B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5712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36">
            <a:extLst>
              <a:ext uri="{FF2B5EF4-FFF2-40B4-BE49-F238E27FC236}">
                <a16:creationId xmlns:a16="http://schemas.microsoft.com/office/drawing/2014/main" id="{140D5101-D8FB-4102-A338-49651E9715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8" name="Freeform 5">
            <a:extLst>
              <a:ext uri="{FF2B5EF4-FFF2-40B4-BE49-F238E27FC236}">
                <a16:creationId xmlns:a16="http://schemas.microsoft.com/office/drawing/2014/main" id="{73E26159-C029-4449-8912-A9B418CC3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3708596"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7" name="İçerik Yer Tutucusu 6">
            <a:extLst>
              <a:ext uri="{FF2B5EF4-FFF2-40B4-BE49-F238E27FC236}">
                <a16:creationId xmlns:a16="http://schemas.microsoft.com/office/drawing/2014/main" id="{A747A6CB-3BA2-498A-B96C-4CDEF9D8FFE6}"/>
              </a:ext>
            </a:extLst>
          </p:cNvPr>
          <p:cNvPicPr>
            <a:picLocks noGrp="1" noChangeAspect="1"/>
          </p:cNvPicPr>
          <p:nvPr>
            <p:ph idx="1"/>
          </p:nvPr>
        </p:nvPicPr>
        <p:blipFill>
          <a:blip r:embed="rId7"/>
          <a:stretch>
            <a:fillRect/>
          </a:stretch>
        </p:blipFill>
        <p:spPr>
          <a:xfrm>
            <a:off x="969616" y="55638"/>
            <a:ext cx="5189065" cy="6746723"/>
          </a:xfrm>
          <a:prstGeom prst="rect">
            <a:avLst/>
          </a:prstGeom>
          <a:effectLst/>
        </p:spPr>
      </p:pic>
    </p:spTree>
    <p:extLst>
      <p:ext uri="{BB962C8B-B14F-4D97-AF65-F5344CB8AC3E}">
        <p14:creationId xmlns:p14="http://schemas.microsoft.com/office/powerpoint/2010/main" val="644231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pic>
        <p:nvPicPr>
          <p:cNvPr id="44" name="Picture 9">
            <a:extLst>
              <a:ext uri="{FF2B5EF4-FFF2-40B4-BE49-F238E27FC236}">
                <a16:creationId xmlns:a16="http://schemas.microsoft.com/office/drawing/2014/main" id="{C9134821-5D8B-4373-BA74-CFE9AB35A55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45" name="Picture 11">
            <a:extLst>
              <a:ext uri="{FF2B5EF4-FFF2-40B4-BE49-F238E27FC236}">
                <a16:creationId xmlns:a16="http://schemas.microsoft.com/office/drawing/2014/main" id="{5965195F-79F5-4911-907D-13CB3F5343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46" name="Oval 13">
            <a:extLst>
              <a:ext uri="{FF2B5EF4-FFF2-40B4-BE49-F238E27FC236}">
                <a16:creationId xmlns:a16="http://schemas.microsoft.com/office/drawing/2014/main" id="{8A610DC7-FE1B-47B9-8452-CFC389786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7" name="Picture 15">
            <a:extLst>
              <a:ext uri="{FF2B5EF4-FFF2-40B4-BE49-F238E27FC236}">
                <a16:creationId xmlns:a16="http://schemas.microsoft.com/office/drawing/2014/main" id="{2742ADC1-2286-40B7-A3C6-D6C3362FA0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8" name="Picture 17">
            <a:extLst>
              <a:ext uri="{FF2B5EF4-FFF2-40B4-BE49-F238E27FC236}">
                <a16:creationId xmlns:a16="http://schemas.microsoft.com/office/drawing/2014/main" id="{C878FBDC-78F2-4D49-8DB3-1A48CA9F7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49" name="Rectangle 19">
            <a:extLst>
              <a:ext uri="{FF2B5EF4-FFF2-40B4-BE49-F238E27FC236}">
                <a16:creationId xmlns:a16="http://schemas.microsoft.com/office/drawing/2014/main" id="{DC9A0934-0C2C-4565-9290-A345B19BD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0" name="Rectangle 21">
            <a:extLst>
              <a:ext uri="{FF2B5EF4-FFF2-40B4-BE49-F238E27FC236}">
                <a16:creationId xmlns:a16="http://schemas.microsoft.com/office/drawing/2014/main" id="{0D4359AF-7256-4C60-9759-E796CFF40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23">
            <a:extLst>
              <a:ext uri="{FF2B5EF4-FFF2-40B4-BE49-F238E27FC236}">
                <a16:creationId xmlns:a16="http://schemas.microsoft.com/office/drawing/2014/main" id="{340782AB-F63E-4996-ACC3-9F141BEAD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2" name="Freeform 16">
            <a:extLst>
              <a:ext uri="{FF2B5EF4-FFF2-40B4-BE49-F238E27FC236}">
                <a16:creationId xmlns:a16="http://schemas.microsoft.com/office/drawing/2014/main" id="{EFF73443-A1E0-4E5D-8332-FD14F2422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27737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53" name="Rectangle 27">
            <a:extLst>
              <a:ext uri="{FF2B5EF4-FFF2-40B4-BE49-F238E27FC236}">
                <a16:creationId xmlns:a16="http://schemas.microsoft.com/office/drawing/2014/main" id="{8F9D937A-C73E-4D45-976D-915881607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13846"/>
            <a:ext cx="12191695" cy="1144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Freeform 5">
            <a:extLst>
              <a:ext uri="{FF2B5EF4-FFF2-40B4-BE49-F238E27FC236}">
                <a16:creationId xmlns:a16="http://schemas.microsoft.com/office/drawing/2014/main" id="{90681C35-61CA-4FDB-8327-1EFEC0462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357920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2" name="Başlık 1">
            <a:extLst>
              <a:ext uri="{FF2B5EF4-FFF2-40B4-BE49-F238E27FC236}">
                <a16:creationId xmlns:a16="http://schemas.microsoft.com/office/drawing/2014/main" id="{5136EE5E-B714-42D5-83F1-E14ED49A534F}"/>
              </a:ext>
            </a:extLst>
          </p:cNvPr>
          <p:cNvSpPr>
            <a:spLocks noGrp="1"/>
          </p:cNvSpPr>
          <p:nvPr>
            <p:ph type="title"/>
          </p:nvPr>
        </p:nvSpPr>
        <p:spPr>
          <a:xfrm>
            <a:off x="636916" y="4371849"/>
            <a:ext cx="9149350" cy="1350523"/>
          </a:xfrm>
        </p:spPr>
        <p:txBody>
          <a:bodyPr vert="horz" lIns="91440" tIns="45720" rIns="91440" bIns="45720" rtlCol="0" anchor="b">
            <a:normAutofit/>
          </a:bodyPr>
          <a:lstStyle/>
          <a:p>
            <a:r>
              <a:rPr lang="en-US" sz="6600" dirty="0"/>
              <a:t>ANN VS CNN</a:t>
            </a:r>
          </a:p>
        </p:txBody>
      </p:sp>
      <p:pic>
        <p:nvPicPr>
          <p:cNvPr id="5" name="İçerik Yer Tutucusu 4">
            <a:extLst>
              <a:ext uri="{FF2B5EF4-FFF2-40B4-BE49-F238E27FC236}">
                <a16:creationId xmlns:a16="http://schemas.microsoft.com/office/drawing/2014/main" id="{4A44BE08-E655-4092-992E-9B72CF4F1C3B}"/>
              </a:ext>
            </a:extLst>
          </p:cNvPr>
          <p:cNvPicPr>
            <a:picLocks noGrp="1" noChangeAspect="1"/>
          </p:cNvPicPr>
          <p:nvPr>
            <p:ph idx="1"/>
          </p:nvPr>
        </p:nvPicPr>
        <p:blipFill>
          <a:blip r:embed="rId7"/>
          <a:stretch>
            <a:fillRect/>
          </a:stretch>
        </p:blipFill>
        <p:spPr>
          <a:xfrm>
            <a:off x="321149" y="778892"/>
            <a:ext cx="11280157" cy="2456885"/>
          </a:xfrm>
          <a:prstGeom prst="rect">
            <a:avLst/>
          </a:prstGeom>
          <a:effectLst/>
        </p:spPr>
      </p:pic>
    </p:spTree>
    <p:extLst>
      <p:ext uri="{BB962C8B-B14F-4D97-AF65-F5344CB8AC3E}">
        <p14:creationId xmlns:p14="http://schemas.microsoft.com/office/powerpoint/2010/main" val="4122420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DF6D1D-691F-456C-9595-9BF4E527B236}"/>
              </a:ext>
            </a:extLst>
          </p:cNvPr>
          <p:cNvSpPr>
            <a:spLocks noGrp="1"/>
          </p:cNvSpPr>
          <p:nvPr>
            <p:ph type="title"/>
          </p:nvPr>
        </p:nvSpPr>
        <p:spPr/>
        <p:txBody>
          <a:bodyPr/>
          <a:lstStyle/>
          <a:p>
            <a:r>
              <a:rPr lang="tr-TR" dirty="0" err="1"/>
              <a:t>Conclusion</a:t>
            </a:r>
            <a:endParaRPr lang="tr-TR" dirty="0"/>
          </a:p>
        </p:txBody>
      </p:sp>
      <p:sp>
        <p:nvSpPr>
          <p:cNvPr id="3" name="İçerik Yer Tutucusu 2">
            <a:extLst>
              <a:ext uri="{FF2B5EF4-FFF2-40B4-BE49-F238E27FC236}">
                <a16:creationId xmlns:a16="http://schemas.microsoft.com/office/drawing/2014/main" id="{468E1D95-BC5D-4030-A4DF-162FD551292B}"/>
              </a:ext>
            </a:extLst>
          </p:cNvPr>
          <p:cNvSpPr>
            <a:spLocks noGrp="1"/>
          </p:cNvSpPr>
          <p:nvPr>
            <p:ph idx="1"/>
          </p:nvPr>
        </p:nvSpPr>
        <p:spPr/>
        <p:txBody>
          <a:bodyPr/>
          <a:lstStyle/>
          <a:p>
            <a:r>
              <a:rPr lang="en-US" dirty="0"/>
              <a:t>Traditional Machine learning algorithms require many different tools for feature extraction and feature selection. These methods, which are used to lighten the processing load when computers have weak processing power, may cause the signal to lose the information it contains. The aim is to classify data with the least information loss. Therefore, ANN and CNN, which can work without the need for signal processing, are efficient tools for this study. In studies where the data set is very large, CNN structure is expected to classify much better than ANN. Normally ANN is expected to give higher accuracy on small dataset. However, ANN parameters were not changed much in this study. Therefore, the accuracy value of CNN was found to be higher than ANN.</a:t>
            </a:r>
            <a:endParaRPr lang="tr-TR" dirty="0"/>
          </a:p>
        </p:txBody>
      </p:sp>
    </p:spTree>
    <p:extLst>
      <p:ext uri="{BB962C8B-B14F-4D97-AF65-F5344CB8AC3E}">
        <p14:creationId xmlns:p14="http://schemas.microsoft.com/office/powerpoint/2010/main" val="24961381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6B1592-47AE-4285-8D66-FC0BC30B38C1}"/>
              </a:ext>
            </a:extLst>
          </p:cNvPr>
          <p:cNvSpPr>
            <a:spLocks noGrp="1"/>
          </p:cNvSpPr>
          <p:nvPr>
            <p:ph type="title"/>
          </p:nvPr>
        </p:nvSpPr>
        <p:spPr/>
        <p:txBody>
          <a:bodyPr/>
          <a:lstStyle/>
          <a:p>
            <a:r>
              <a:rPr lang="tr-TR" dirty="0" err="1"/>
              <a:t>References</a:t>
            </a:r>
            <a:endParaRPr lang="tr-TR" dirty="0"/>
          </a:p>
        </p:txBody>
      </p:sp>
      <p:graphicFrame>
        <p:nvGraphicFramePr>
          <p:cNvPr id="5" name="İçerik Yer Tutucusu 2">
            <a:extLst>
              <a:ext uri="{FF2B5EF4-FFF2-40B4-BE49-F238E27FC236}">
                <a16:creationId xmlns:a16="http://schemas.microsoft.com/office/drawing/2014/main" id="{47A2EFC0-5321-4154-BBD2-FCBA894E5F32}"/>
              </a:ext>
            </a:extLst>
          </p:cNvPr>
          <p:cNvGraphicFramePr>
            <a:graphicFrameLocks noGrp="1"/>
          </p:cNvGraphicFramePr>
          <p:nvPr>
            <p:ph idx="1"/>
            <p:extLst>
              <p:ext uri="{D42A27DB-BD31-4B8C-83A1-F6EECF244321}">
                <p14:modId xmlns:p14="http://schemas.microsoft.com/office/powerpoint/2010/main" val="3239561274"/>
              </p:ext>
            </p:extLst>
          </p:nvPr>
        </p:nvGraphicFramePr>
        <p:xfrm>
          <a:off x="1622729" y="1352998"/>
          <a:ext cx="8946541" cy="5057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17047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997E6F-9061-4049-93DA-BC0FD6377248}"/>
              </a:ext>
            </a:extLst>
          </p:cNvPr>
          <p:cNvSpPr>
            <a:spLocks noGrp="1"/>
          </p:cNvSpPr>
          <p:nvPr>
            <p:ph type="title"/>
          </p:nvPr>
        </p:nvSpPr>
        <p:spPr>
          <a:xfrm>
            <a:off x="1393638" y="2919872"/>
            <a:ext cx="9404723" cy="1400530"/>
          </a:xfrm>
        </p:spPr>
        <p:txBody>
          <a:bodyPr/>
          <a:lstStyle/>
          <a:p>
            <a:r>
              <a:rPr lang="en-US" dirty="0"/>
              <a:t>Thank you for listening</a:t>
            </a:r>
            <a:r>
              <a:rPr lang="tr-TR" dirty="0"/>
              <a:t>!</a:t>
            </a:r>
          </a:p>
        </p:txBody>
      </p:sp>
    </p:spTree>
    <p:extLst>
      <p:ext uri="{BB962C8B-B14F-4D97-AF65-F5344CB8AC3E}">
        <p14:creationId xmlns:p14="http://schemas.microsoft.com/office/powerpoint/2010/main" val="336182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14C954-5CC3-46A5-8BCA-188BD4B8FB23}"/>
              </a:ext>
            </a:extLst>
          </p:cNvPr>
          <p:cNvSpPr>
            <a:spLocks noGrp="1"/>
          </p:cNvSpPr>
          <p:nvPr>
            <p:ph type="title"/>
          </p:nvPr>
        </p:nvSpPr>
        <p:spPr/>
        <p:txBody>
          <a:bodyPr/>
          <a:lstStyle/>
          <a:p>
            <a:r>
              <a:rPr lang="tr-TR" i="0">
                <a:solidFill>
                  <a:schemeClr val="tx1"/>
                </a:solidFill>
                <a:effectLst/>
              </a:rPr>
              <a:t>What is an EEG?</a:t>
            </a:r>
            <a:br>
              <a:rPr lang="tr-TR" b="1" i="0">
                <a:solidFill>
                  <a:srgbClr val="000000"/>
                </a:solidFill>
                <a:effectLst/>
                <a:latin typeface="Nunito Sans" panose="020B0604020202020204" pitchFamily="2" charset="-94"/>
              </a:rPr>
            </a:br>
            <a:endParaRPr lang="tr-TR" dirty="0"/>
          </a:p>
        </p:txBody>
      </p:sp>
      <p:sp>
        <p:nvSpPr>
          <p:cNvPr id="3" name="İçerik Yer Tutucusu 2">
            <a:extLst>
              <a:ext uri="{FF2B5EF4-FFF2-40B4-BE49-F238E27FC236}">
                <a16:creationId xmlns:a16="http://schemas.microsoft.com/office/drawing/2014/main" id="{9C297F3F-6273-44BA-B9CA-DD710E56A121}"/>
              </a:ext>
            </a:extLst>
          </p:cNvPr>
          <p:cNvSpPr>
            <a:spLocks noGrp="1"/>
          </p:cNvSpPr>
          <p:nvPr>
            <p:ph idx="1"/>
          </p:nvPr>
        </p:nvSpPr>
        <p:spPr/>
        <p:txBody>
          <a:bodyPr>
            <a:normAutofit/>
          </a:bodyPr>
          <a:lstStyle/>
          <a:p>
            <a:r>
              <a:rPr lang="en-US"/>
              <a:t>An EEG test evaluates the electrical activity of the brain. EEG scans are performed by placing EEG sensors – small metal discs also called EEG electrodes – on our scalp. These electrodes pick up and record the electrical activity in our brain. The collected EEG signals are amplified, digitized, and then sent to a computer or mobile device for storage and data processing.</a:t>
            </a:r>
          </a:p>
          <a:p>
            <a:endParaRPr lang="en-US"/>
          </a:p>
          <a:p>
            <a:r>
              <a:rPr lang="en-US"/>
              <a:t>Analyzing EEG data is an exceptional way to study cognitive processes: It can help doctors establish a medical diagnosis, researchers understand the brain processes that underlie human behavior, and individuals to improve their productivity and wellness.</a:t>
            </a:r>
            <a:endParaRPr lang="tr-TR" dirty="0"/>
          </a:p>
        </p:txBody>
      </p:sp>
    </p:spTree>
    <p:extLst>
      <p:ext uri="{BB962C8B-B14F-4D97-AF65-F5344CB8AC3E}">
        <p14:creationId xmlns:p14="http://schemas.microsoft.com/office/powerpoint/2010/main" val="2209168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EEA678-5BDD-4834-8E3F-A260A81C066D}"/>
              </a:ext>
            </a:extLst>
          </p:cNvPr>
          <p:cNvSpPr>
            <a:spLocks noGrp="1"/>
          </p:cNvSpPr>
          <p:nvPr>
            <p:ph type="title"/>
          </p:nvPr>
        </p:nvSpPr>
        <p:spPr/>
        <p:txBody>
          <a:bodyPr/>
          <a:lstStyle/>
          <a:p>
            <a:endParaRPr lang="tr-TR"/>
          </a:p>
        </p:txBody>
      </p:sp>
      <p:pic>
        <p:nvPicPr>
          <p:cNvPr id="5124" name="Picture 4" descr="Beyin dalgaları electroencephalogramme (Eeg) — Stok fotoğraf">
            <a:extLst>
              <a:ext uri="{FF2B5EF4-FFF2-40B4-BE49-F238E27FC236}">
                <a16:creationId xmlns:a16="http://schemas.microsoft.com/office/drawing/2014/main" id="{6D38F7A6-9691-4345-ABC3-30F3B68074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402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2EA3A27-B4D6-4DC1-9810-C913AE788676}"/>
              </a:ext>
            </a:extLst>
          </p:cNvPr>
          <p:cNvSpPr>
            <a:spLocks noGrp="1"/>
          </p:cNvSpPr>
          <p:nvPr>
            <p:ph type="title"/>
          </p:nvPr>
        </p:nvSpPr>
        <p:spPr>
          <a:xfrm>
            <a:off x="650668" y="629266"/>
            <a:ext cx="6249784" cy="1641986"/>
          </a:xfrm>
        </p:spPr>
        <p:txBody>
          <a:bodyPr>
            <a:normAutofit/>
          </a:bodyPr>
          <a:lstStyle/>
          <a:p>
            <a:r>
              <a:rPr lang="en-US" dirty="0"/>
              <a:t>Types of Brainwaves that EEG Measures</a:t>
            </a:r>
            <a:endParaRPr lang="tr-TR" dirty="0"/>
          </a:p>
        </p:txBody>
      </p:sp>
      <p:pic>
        <p:nvPicPr>
          <p:cNvPr id="5" name="Picture 4" descr="A picture of an electromagnetic radiation">
            <a:extLst>
              <a:ext uri="{FF2B5EF4-FFF2-40B4-BE49-F238E27FC236}">
                <a16:creationId xmlns:a16="http://schemas.microsoft.com/office/drawing/2014/main" id="{DBE3A91A-D246-462E-87DE-6C53EE8EA80D}"/>
              </a:ext>
            </a:extLst>
          </p:cNvPr>
          <p:cNvPicPr>
            <a:picLocks noChangeAspect="1"/>
          </p:cNvPicPr>
          <p:nvPr/>
        </p:nvPicPr>
        <p:blipFill rotWithShape="1">
          <a:blip r:embed="rId3"/>
          <a:srcRect l="27858" r="26747" b="2"/>
          <a:stretch/>
        </p:blipFill>
        <p:spPr>
          <a:xfrm>
            <a:off x="7548152" y="10"/>
            <a:ext cx="4646658" cy="6857990"/>
          </a:xfrm>
          <a:prstGeom prst="rect">
            <a:avLst/>
          </a:prstGeom>
        </p:spPr>
      </p:pic>
      <p:sp>
        <p:nvSpPr>
          <p:cNvPr id="9" name="Rectangle 8">
            <a:extLst>
              <a:ext uri="{FF2B5EF4-FFF2-40B4-BE49-F238E27FC236}">
                <a16:creationId xmlns:a16="http://schemas.microsoft.com/office/drawing/2014/main" id="{0D93D774-E48C-4FFC-816B-0C472273F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B29DDDAF-75C5-4232-95B1-BEAAA4BE9C37}"/>
              </a:ext>
            </a:extLst>
          </p:cNvPr>
          <p:cNvSpPr>
            <a:spLocks noGrp="1"/>
          </p:cNvSpPr>
          <p:nvPr>
            <p:ph idx="1"/>
          </p:nvPr>
        </p:nvSpPr>
        <p:spPr>
          <a:xfrm>
            <a:off x="650668" y="2438400"/>
            <a:ext cx="6249784" cy="3809999"/>
          </a:xfrm>
        </p:spPr>
        <p:txBody>
          <a:bodyPr>
            <a:normAutofit/>
          </a:bodyPr>
          <a:lstStyle/>
          <a:p>
            <a:r>
              <a:rPr lang="en-US" dirty="0"/>
              <a:t>The electrodes of an EEG device capture electrical activity expressed in various EEG frequencies. Using an algorithm called a Fast Fourier Transform (FFT), these raw EEG signals can be identified as distinct waves with different frequencies. Frequency, which refers to the speed of the electrical oscillations, is measured in cycles per second—one Hertz (Hz) is equal to one cycle per second. Brainwaves are categorized by frequency into four main types: Beta, Alpha, Theta and Delta.</a:t>
            </a:r>
            <a:endParaRPr lang="tr-TR" dirty="0"/>
          </a:p>
        </p:txBody>
      </p:sp>
    </p:spTree>
    <p:extLst>
      <p:ext uri="{BB962C8B-B14F-4D97-AF65-F5344CB8AC3E}">
        <p14:creationId xmlns:p14="http://schemas.microsoft.com/office/powerpoint/2010/main" val="1563697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0FC8C6-9BE5-4A9B-8F79-FB358A6B1DB6}"/>
              </a:ext>
            </a:extLst>
          </p:cNvPr>
          <p:cNvSpPr>
            <a:spLocks noGrp="1"/>
          </p:cNvSpPr>
          <p:nvPr>
            <p:ph type="title"/>
          </p:nvPr>
        </p:nvSpPr>
        <p:spPr>
          <a:xfrm>
            <a:off x="650668" y="629266"/>
            <a:ext cx="6249784" cy="1641986"/>
          </a:xfrm>
        </p:spPr>
        <p:txBody>
          <a:bodyPr>
            <a:normAutofit/>
          </a:bodyPr>
          <a:lstStyle/>
          <a:p>
            <a:r>
              <a:rPr lang="en-US" dirty="0"/>
              <a:t>Delta Waves </a:t>
            </a:r>
            <a:r>
              <a:rPr lang="el-GR" dirty="0"/>
              <a:t>(δ, 0.5-4</a:t>
            </a:r>
            <a:r>
              <a:rPr lang="tr-TR" dirty="0"/>
              <a:t>Hz)</a:t>
            </a:r>
          </a:p>
        </p:txBody>
      </p:sp>
      <p:pic>
        <p:nvPicPr>
          <p:cNvPr id="5" name="Picture 4" descr="Zigzag indicator line">
            <a:extLst>
              <a:ext uri="{FF2B5EF4-FFF2-40B4-BE49-F238E27FC236}">
                <a16:creationId xmlns:a16="http://schemas.microsoft.com/office/drawing/2014/main" id="{0DB797AF-7E76-4312-8313-C6701DA163E9}"/>
              </a:ext>
            </a:extLst>
          </p:cNvPr>
          <p:cNvPicPr>
            <a:picLocks noChangeAspect="1"/>
          </p:cNvPicPr>
          <p:nvPr/>
        </p:nvPicPr>
        <p:blipFill rotWithShape="1">
          <a:blip r:embed="rId3"/>
          <a:srcRect l="24963" r="29809" b="-1"/>
          <a:stretch/>
        </p:blipFill>
        <p:spPr>
          <a:xfrm>
            <a:off x="7548152" y="10"/>
            <a:ext cx="4646658" cy="6857990"/>
          </a:xfrm>
          <a:prstGeom prst="rect">
            <a:avLst/>
          </a:prstGeom>
        </p:spPr>
      </p:pic>
      <p:sp>
        <p:nvSpPr>
          <p:cNvPr id="9" name="Rectangle 8">
            <a:extLst>
              <a:ext uri="{FF2B5EF4-FFF2-40B4-BE49-F238E27FC236}">
                <a16:creationId xmlns:a16="http://schemas.microsoft.com/office/drawing/2014/main" id="{0D93D774-E48C-4FFC-816B-0C472273F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İçerik Yer Tutucusu 2">
            <a:extLst>
              <a:ext uri="{FF2B5EF4-FFF2-40B4-BE49-F238E27FC236}">
                <a16:creationId xmlns:a16="http://schemas.microsoft.com/office/drawing/2014/main" id="{CCB2B512-3A7F-4CC1-8068-2B76360E3D96}"/>
              </a:ext>
            </a:extLst>
          </p:cNvPr>
          <p:cNvSpPr>
            <a:spLocks noGrp="1"/>
          </p:cNvSpPr>
          <p:nvPr>
            <p:ph idx="1"/>
          </p:nvPr>
        </p:nvSpPr>
        <p:spPr>
          <a:xfrm>
            <a:off x="650668" y="2438400"/>
            <a:ext cx="6249784" cy="3809999"/>
          </a:xfrm>
        </p:spPr>
        <p:txBody>
          <a:bodyPr>
            <a:normAutofit/>
          </a:bodyPr>
          <a:lstStyle/>
          <a:p>
            <a:r>
              <a:rPr lang="en-US" dirty="0"/>
              <a:t>Delta activity is predominantly found in infants. Delta waves are associated with deep stages of sleep in older subjects. </a:t>
            </a:r>
          </a:p>
          <a:p>
            <a:r>
              <a:rPr lang="en-US" dirty="0"/>
              <a:t>Delta waves are characterized by low-frequency (about 3 Hz), high amplitude waves. Delta rhythms can be present during wakefulness—they are responsive to eye-opening and may be enhanced by hyperventilation as well. When measured by an EEG device, these are often referred to as EEG delta waves.</a:t>
            </a:r>
            <a:endParaRPr lang="tr-TR" dirty="0"/>
          </a:p>
        </p:txBody>
      </p:sp>
    </p:spTree>
    <p:extLst>
      <p:ext uri="{BB962C8B-B14F-4D97-AF65-F5344CB8AC3E}">
        <p14:creationId xmlns:p14="http://schemas.microsoft.com/office/powerpoint/2010/main" val="11998263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a:themeElements>
    <a:clrScheme name="İy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y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
  <TotalTime>1229</TotalTime>
  <Words>4041</Words>
  <Application>Microsoft Office PowerPoint</Application>
  <PresentationFormat>Geniş ekran</PresentationFormat>
  <Paragraphs>286</Paragraphs>
  <Slides>56</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56</vt:i4>
      </vt:variant>
    </vt:vector>
  </HeadingPairs>
  <TitlesOfParts>
    <vt:vector size="62" baseType="lpstr">
      <vt:lpstr>Arial</vt:lpstr>
      <vt:lpstr>Century</vt:lpstr>
      <vt:lpstr>Century Gothic</vt:lpstr>
      <vt:lpstr>Nunito Sans</vt:lpstr>
      <vt:lpstr>Wingdings 3</vt:lpstr>
      <vt:lpstr>İyon</vt:lpstr>
      <vt:lpstr>Classification of Electroencephalogram (EEG) data with Neural Nets  Supervisor : Prof.Dr. ERTUĞRUL TAÇGIN – Arş. Gör. EMRE ARI </vt:lpstr>
      <vt:lpstr>Contents </vt:lpstr>
      <vt:lpstr>Neurons</vt:lpstr>
      <vt:lpstr>Action Potential</vt:lpstr>
      <vt:lpstr>Anatomy of the Brain</vt:lpstr>
      <vt:lpstr>What is an EEG? </vt:lpstr>
      <vt:lpstr>PowerPoint Sunusu</vt:lpstr>
      <vt:lpstr>Types of Brainwaves that EEG Measures</vt:lpstr>
      <vt:lpstr>Delta Waves (δ, 0.5-4Hz)</vt:lpstr>
      <vt:lpstr>Theta Waves (θ, 4-8Hz)</vt:lpstr>
      <vt:lpstr>Alpha Waves (α, 8-13Hz)</vt:lpstr>
      <vt:lpstr>Beta Waves (β, 13-30Hz)</vt:lpstr>
      <vt:lpstr>Gamma Waves (γ, &gt;30Hz):</vt:lpstr>
      <vt:lpstr>Waveforms</vt:lpstr>
      <vt:lpstr>Brain-Computer Interface (BCI)</vt:lpstr>
      <vt:lpstr>Types of BCI</vt:lpstr>
      <vt:lpstr>  Electrical signals from brain activity are detected by recording electrodes located on the scalp, on the cortical surface, or within the brain. The brain signals are amplified and digitized. Pertinent signal characteristics are extracted and then translated into commands that control an output device, such as a spelling program, a motorized wheelchair, or a prosthetic limb. Feedback from the device enables the user to modify the brain signals in order to maintain effective device performance.  </vt:lpstr>
      <vt:lpstr>Signal acquisition</vt:lpstr>
      <vt:lpstr>Extraction and Selection</vt:lpstr>
      <vt:lpstr>Feature Extractıon</vt:lpstr>
      <vt:lpstr>Feature Extractıon</vt:lpstr>
      <vt:lpstr>Feature Translation</vt:lpstr>
      <vt:lpstr>Device Output</vt:lpstr>
      <vt:lpstr>BCI Eletrodes</vt:lpstr>
      <vt:lpstr>Artificial Neural Networks</vt:lpstr>
      <vt:lpstr>Forward Propagation </vt:lpstr>
      <vt:lpstr>Back Propagation </vt:lpstr>
      <vt:lpstr>PowerPoint Sunusu</vt:lpstr>
      <vt:lpstr>What ıs Actıvatıon Functıon?</vt:lpstr>
      <vt:lpstr>Convolutıonal Neural Network  CNNs</vt:lpstr>
      <vt:lpstr>Convolutional Neural Network</vt:lpstr>
      <vt:lpstr>CNN and Layers</vt:lpstr>
      <vt:lpstr>Input Layer</vt:lpstr>
      <vt:lpstr>Stride</vt:lpstr>
      <vt:lpstr>Padding</vt:lpstr>
      <vt:lpstr>Convolution Layer</vt:lpstr>
      <vt:lpstr>Pooling Layer</vt:lpstr>
      <vt:lpstr>Flattenıng Layer</vt:lpstr>
      <vt:lpstr>Fully Connected Layer</vt:lpstr>
      <vt:lpstr>What is a Pre-Trained Model</vt:lpstr>
      <vt:lpstr>Convolutional Neural Network and BCI</vt:lpstr>
      <vt:lpstr>EEG data classification with ANN and CNN </vt:lpstr>
      <vt:lpstr>EEG data classification with CNN </vt:lpstr>
      <vt:lpstr>Loading Libraries</vt:lpstr>
      <vt:lpstr>Data Import</vt:lpstr>
      <vt:lpstr>Organizing data</vt:lpstr>
      <vt:lpstr>ANN</vt:lpstr>
      <vt:lpstr>ANN Summary</vt:lpstr>
      <vt:lpstr>ANN Results</vt:lpstr>
      <vt:lpstr>CNN </vt:lpstr>
      <vt:lpstr>CNN Results</vt:lpstr>
      <vt:lpstr>CNN Summary</vt:lpstr>
      <vt:lpstr>ANN VS CNN</vt:lpstr>
      <vt:lpstr>Conclusion</vt:lpstr>
      <vt:lpstr>References</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of Electroencephalogram (EEG) data to control Brain Control Interface (BCI) with Neural Nets</dc:title>
  <dc:creator>Özgürazad  Çelik</dc:creator>
  <cp:lastModifiedBy>Özgürazad  Çelik</cp:lastModifiedBy>
  <cp:revision>17</cp:revision>
  <dcterms:created xsi:type="dcterms:W3CDTF">2021-11-14T20:18:54Z</dcterms:created>
  <dcterms:modified xsi:type="dcterms:W3CDTF">2022-01-17T09:34:52Z</dcterms:modified>
</cp:coreProperties>
</file>